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75" r:id="rId4"/>
    <p:sldId id="276" r:id="rId5"/>
    <p:sldId id="277" r:id="rId6"/>
    <p:sldId id="287" r:id="rId7"/>
    <p:sldId id="283" r:id="rId8"/>
    <p:sldId id="284" r:id="rId9"/>
    <p:sldId id="291" r:id="rId10"/>
    <p:sldId id="278" r:id="rId11"/>
    <p:sldId id="292" r:id="rId12"/>
    <p:sldId id="279" r:id="rId13"/>
    <p:sldId id="289" r:id="rId14"/>
    <p:sldId id="285" r:id="rId15"/>
    <p:sldId id="290" r:id="rId16"/>
    <p:sldId id="286" r:id="rId17"/>
    <p:sldId id="280" r:id="rId18"/>
    <p:sldId id="281" r:id="rId19"/>
    <p:sldId id="282" r:id="rId20"/>
    <p:sldId id="294" r:id="rId21"/>
  </p:sldIdLst>
  <p:sldSz cx="12192000" cy="6858000"/>
  <p:notesSz cx="6858000" cy="9144000"/>
  <p:embeddedFontLst>
    <p:embeddedFont>
      <p:font typeface="Helvetica Neue"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7" roundtripDataSignature="AMtx7mjTmmBff2nHcG6CfwR8YE7tODxh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5A"/>
    <a:srgbClr val="3999C9"/>
    <a:srgbClr val="00295B"/>
    <a:srgbClr val="032F56"/>
    <a:srgbClr val="001A33"/>
    <a:srgbClr val="0E96E2"/>
    <a:srgbClr val="3F78AC"/>
    <a:srgbClr val="031F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Styl pośredni 1 — Ak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7" autoAdjust="0"/>
    <p:restoredTop sz="73950" autoAdjust="0"/>
  </p:normalViewPr>
  <p:slideViewPr>
    <p:cSldViewPr snapToGrid="0">
      <p:cViewPr varScale="1">
        <p:scale>
          <a:sx n="47" d="100"/>
          <a:sy n="47" d="100"/>
        </p:scale>
        <p:origin x="1304" y="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1" d="100"/>
          <a:sy n="121" d="100"/>
        </p:scale>
        <p:origin x="4200" y="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Good evening, everyone. It’s a pleasure to be here.</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I’m Ilona from Poland, and I’d like to share my recent work on the benefits and challenges of Generative AI in software development, based on survey results.</a:t>
            </a:r>
          </a:p>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FF0000"/>
                </a:solidFill>
                <a:effectLst/>
                <a:latin typeface="Arial"/>
                <a:ea typeface="Arial"/>
                <a:cs typeface="Arial"/>
                <a:sym typeface="Arial"/>
              </a:rPr>
              <a:t>Now let’s move to the second research question: at which stages of the software development process do programmers find Generative AI most useful?</a:t>
            </a:r>
          </a:p>
          <a:p>
            <a:r>
              <a:rPr lang="en-US" sz="1100" b="0" i="0" u="none" strike="noStrike" cap="none" dirty="0">
                <a:solidFill>
                  <a:srgbClr val="000000"/>
                </a:solidFill>
                <a:effectLst/>
                <a:latin typeface="Arial"/>
                <a:ea typeface="Arial"/>
                <a:cs typeface="Arial"/>
                <a:sym typeface="Arial"/>
              </a:rPr>
              <a:t>The results show the highest usefulness during the implementation and testing phases.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This is not surprising, because these stages involve a lot of coding and debugging, where AI can directly suggest solutions and generate code snippets.</a:t>
            </a:r>
          </a:p>
          <a:p>
            <a:r>
              <a:rPr lang="en-US" sz="1100" b="0" i="0" u="none" strike="noStrike" cap="none" dirty="0">
                <a:solidFill>
                  <a:srgbClr val="000000"/>
                </a:solidFill>
                <a:effectLst/>
                <a:latin typeface="Arial"/>
                <a:ea typeface="Arial"/>
                <a:cs typeface="Arial"/>
                <a:sym typeface="Arial"/>
              </a:rPr>
              <a:t>On the other hand, the lowest usefulness was reported in planning and maintenance.</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This suggests that Generative AI tools are still perceived mainly as coding assistants rather than strategic or long-term support systems.</a:t>
            </a:r>
          </a:p>
          <a:p>
            <a:r>
              <a:rPr lang="en-US" sz="1100" b="0" i="0" u="none" strike="noStrike" cap="none" dirty="0">
                <a:solidFill>
                  <a:srgbClr val="000000"/>
                </a:solidFill>
                <a:effectLst/>
                <a:latin typeface="Arial"/>
                <a:ea typeface="Arial"/>
                <a:cs typeface="Arial"/>
                <a:sym typeface="Arial"/>
              </a:rPr>
              <a:t>Another important observation is that advanced users were consistently more positive across all stages.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This indicates that experience with the tools increases confidence in applying them more broadly, even beyond the purely technical phases.</a:t>
            </a:r>
          </a:p>
          <a:p>
            <a:pPr marL="158750" indent="0">
              <a:buNone/>
            </a:pPr>
            <a:endParaRPr lang="en-US" dirty="0"/>
          </a:p>
        </p:txBody>
      </p:sp>
    </p:spTree>
    <p:extLst>
      <p:ext uri="{BB962C8B-B14F-4D97-AF65-F5344CB8AC3E}">
        <p14:creationId xmlns:p14="http://schemas.microsoft.com/office/powerpoint/2010/main" val="1434826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next research question I asked was about job loss concerns. Do developers feel that generative AI could eventually make them redundant in the job market?</a:t>
            </a:r>
          </a:p>
          <a:p>
            <a:r>
              <a:rPr lang="en-US" dirty="0"/>
              <a:t>Looking at the overall results, we see that most respondents do not share this fear — more than half disagreed with the statement. At the same time, almost one third expressed some level of concern, either agreeing or strongly agreeing.</a:t>
            </a:r>
          </a:p>
          <a:p>
            <a:r>
              <a:rPr lang="en-US" dirty="0"/>
              <a:t>So while the majority are relatively confident about their future, there is still a substantial minority of developers who feel uncertainty about the long-term impact of generative AI on their jobs.</a:t>
            </a:r>
          </a:p>
          <a:p>
            <a:endParaRPr lang="en-US" dirty="0"/>
          </a:p>
        </p:txBody>
      </p:sp>
    </p:spTree>
    <p:extLst>
      <p:ext uri="{BB962C8B-B14F-4D97-AF65-F5344CB8AC3E}">
        <p14:creationId xmlns:p14="http://schemas.microsoft.com/office/powerpoint/2010/main" val="410114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This chart shows the concern about job loss due to AI, broken down by work experience.</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Interestingly, the group with 4 to 7 years of experience expressed the strongest fear, with scores close to 4 on average.</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Early-career professionals were also worried, although their responses were more mixed.</a:t>
            </a:r>
          </a:p>
          <a:p>
            <a:r>
              <a:rPr lang="en-US" sz="1100" b="0" i="0" u="none" strike="noStrike" cap="none" dirty="0">
                <a:solidFill>
                  <a:srgbClr val="000000"/>
                </a:solidFill>
                <a:effectLst/>
                <a:latin typeface="Arial"/>
                <a:ea typeface="Arial"/>
                <a:cs typeface="Arial"/>
                <a:sym typeface="Arial"/>
              </a:rPr>
              <a:t>By contrast, the most experienced developers — with over 8 years in the industry — reported the lowest concern.</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This suggests that senior professionals see AI as just another wave of technological change, while those still building their careers may feel more vulnerable.</a:t>
            </a:r>
          </a:p>
          <a:p>
            <a:endParaRPr lang="en-US" dirty="0"/>
          </a:p>
        </p:txBody>
      </p:sp>
    </p:spTree>
    <p:extLst>
      <p:ext uri="{BB962C8B-B14F-4D97-AF65-F5344CB8AC3E}">
        <p14:creationId xmlns:p14="http://schemas.microsoft.com/office/powerpoint/2010/main" val="1389933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next question I asked was about productivity expectations. Do programmers feel more pressure to deliver tasks faster when they use generative AI?</a:t>
            </a:r>
          </a:p>
          <a:p>
            <a:r>
              <a:rPr lang="en-US" dirty="0"/>
              <a:t>Before looking at specific groups, let’s start with the overall picture. Here we can see that opinions are mixed. Around 40 percent of respondents agreed or strongly agreed that AI raises productivity expectations, while another 40 percent remained neutral. Only about 20 percent disagreed.</a:t>
            </a:r>
          </a:p>
          <a:p>
            <a:r>
              <a:rPr lang="en-US" dirty="0"/>
              <a:t>So the overall perception is not unanimous, but it shows a clear tendency: many developers feel that while AI supports their coding, it also comes with higher expectations for faster delivery.</a:t>
            </a:r>
          </a:p>
          <a:p>
            <a:pPr marL="158750" indent="0">
              <a:buNone/>
            </a:pPr>
            <a:endParaRPr lang="en-US" dirty="0"/>
          </a:p>
        </p:txBody>
      </p:sp>
    </p:spTree>
    <p:extLst>
      <p:ext uri="{BB962C8B-B14F-4D97-AF65-F5344CB8AC3E}">
        <p14:creationId xmlns:p14="http://schemas.microsoft.com/office/powerpoint/2010/main" val="2147631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As we just saw, the overall picture is quite clear: most programmers feel that Generative AI increases the pressure to be more productive.</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But the next question is: who feels this pressure the most?</a:t>
            </a:r>
          </a:p>
          <a:p>
            <a:r>
              <a:rPr lang="en-US" sz="1100" b="0" i="0" u="none" strike="noStrike" cap="none" dirty="0">
                <a:solidFill>
                  <a:srgbClr val="000000"/>
                </a:solidFill>
                <a:effectLst/>
                <a:latin typeface="Arial"/>
                <a:ea typeface="Arial"/>
                <a:cs typeface="Arial"/>
                <a:sym typeface="Arial"/>
              </a:rPr>
              <a:t>On the left chart, we can see the results by AI usage level.</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Here, advanced users — those who use AI intensively in their work — report the highest productivity expectations.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This suggests that the more you rely on AI, the more others expect you to deliver faster.</a:t>
            </a:r>
            <a:endParaRPr lang="pl-PL"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On the right chart, we see the same question broken down by work experience.</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The strongest pressure is felt by early-career professionals, especially those with less than one year of experience.</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For them, productivity expectations are consistently at the top of the scale.</a:t>
            </a:r>
          </a:p>
          <a:p>
            <a:r>
              <a:rPr lang="en-US" sz="1100" b="0" i="0" u="none" strike="noStrike" cap="none" dirty="0">
                <a:solidFill>
                  <a:srgbClr val="000000"/>
                </a:solidFill>
                <a:effectLst/>
                <a:latin typeface="Arial"/>
                <a:ea typeface="Arial"/>
                <a:cs typeface="Arial"/>
                <a:sym typeface="Arial"/>
              </a:rPr>
              <a:t>So, taken together, these results show a paradox: the very groups that could benefit most from AI support — juniors and heavy users — are also those under the greatest pressure.</a:t>
            </a:r>
          </a:p>
          <a:p>
            <a:endParaRPr lang="en-US" dirty="0"/>
          </a:p>
        </p:txBody>
      </p:sp>
    </p:spTree>
    <p:extLst>
      <p:ext uri="{BB962C8B-B14F-4D97-AF65-F5344CB8AC3E}">
        <p14:creationId xmlns:p14="http://schemas.microsoft.com/office/powerpoint/2010/main" val="2000679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you can see on this slide, the perception of productivity pressure clearly differs by age group.</a:t>
            </a:r>
          </a:p>
          <a:p>
            <a:r>
              <a:rPr lang="en-US" dirty="0"/>
              <a:t>The youngest developers, those under 25, report the strongest sense of increased expectations — their median score is 4.5, which means that most of them agree or strongly agree that generative AI raises the pressure to work faster.</a:t>
            </a:r>
          </a:p>
          <a:p>
            <a:r>
              <a:rPr lang="en-US" dirty="0"/>
              <a:t>Developers in the 25 to 44 age range also experience elevated pressure, though their responses are more varied.</a:t>
            </a:r>
          </a:p>
          <a:p>
            <a:r>
              <a:rPr lang="en-US" dirty="0"/>
              <a:t>By contrast, older developers — 45 and above — tend to feel significantly less pressure. This suggests that experience and seniority may provide a buffer against the sense of being pushed to deliver more simply because AI tools are available.</a:t>
            </a:r>
          </a:p>
          <a:p>
            <a:r>
              <a:rPr lang="en-US" dirty="0"/>
              <a:t>So overall, the data indicate that perceived productivity pressure decreases with age.</a:t>
            </a:r>
          </a:p>
          <a:p>
            <a:pPr marL="158750" indent="0">
              <a:buNone/>
            </a:pPr>
            <a:endParaRPr lang="en-US" dirty="0"/>
          </a:p>
        </p:txBody>
      </p:sp>
    </p:spTree>
    <p:extLst>
      <p:ext uri="{BB962C8B-B14F-4D97-AF65-F5344CB8AC3E}">
        <p14:creationId xmlns:p14="http://schemas.microsoft.com/office/powerpoint/2010/main" val="912653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For the fourth research question, I examined the role of </a:t>
            </a:r>
            <a:r>
              <a:rPr lang="en-US" sz="1100" b="0" i="0" u="none" strike="noStrike" cap="none" dirty="0" err="1">
                <a:solidFill>
                  <a:srgbClr val="000000"/>
                </a:solidFill>
                <a:effectLst/>
                <a:latin typeface="Arial"/>
                <a:ea typeface="Arial"/>
                <a:cs typeface="Arial"/>
                <a:sym typeface="Arial"/>
              </a:rPr>
              <a:t>organisational</a:t>
            </a:r>
            <a:r>
              <a:rPr lang="en-US" sz="1100" b="0" i="0" u="none" strike="noStrike" cap="none" dirty="0">
                <a:solidFill>
                  <a:srgbClr val="000000"/>
                </a:solidFill>
                <a:effectLst/>
                <a:latin typeface="Arial"/>
                <a:ea typeface="Arial"/>
                <a:cs typeface="Arial"/>
                <a:sym typeface="Arial"/>
              </a:rPr>
              <a:t> support.</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Specifically, I asked whether the company’s stance on AI use makes a difference.</a:t>
            </a:r>
          </a:p>
          <a:p>
            <a:r>
              <a:rPr lang="en-US" sz="1100" b="0" i="0" u="none" strike="noStrike" cap="none" dirty="0">
                <a:solidFill>
                  <a:srgbClr val="000000"/>
                </a:solidFill>
                <a:effectLst/>
                <a:latin typeface="Arial"/>
                <a:ea typeface="Arial"/>
                <a:cs typeface="Arial"/>
                <a:sym typeface="Arial"/>
              </a:rPr>
              <a:t>As the results show, there were no significant effects.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Fear of job loss was not related to company policy, and neither were productivity expectations.</a:t>
            </a:r>
          </a:p>
          <a:p>
            <a:r>
              <a:rPr lang="en-US" sz="1100" b="0" i="0" u="none" strike="noStrike" cap="none" dirty="0">
                <a:solidFill>
                  <a:srgbClr val="000000"/>
                </a:solidFill>
                <a:effectLst/>
                <a:latin typeface="Arial"/>
                <a:ea typeface="Arial"/>
                <a:cs typeface="Arial"/>
                <a:sym typeface="Arial"/>
              </a:rPr>
              <a:t>This means that perceptions are shaped much more by personal experience with AI tools and by seniority, rather than by formal rules set by the </a:t>
            </a:r>
            <a:r>
              <a:rPr lang="en-US" sz="1100" b="0" i="0" u="none" strike="noStrike" cap="none" dirty="0" err="1">
                <a:solidFill>
                  <a:srgbClr val="000000"/>
                </a:solidFill>
                <a:effectLst/>
                <a:latin typeface="Arial"/>
                <a:ea typeface="Arial"/>
                <a:cs typeface="Arial"/>
                <a:sym typeface="Arial"/>
              </a:rPr>
              <a:t>organisation</a:t>
            </a:r>
            <a:r>
              <a:rPr lang="en-US" sz="1100" b="0" i="0" u="none" strike="noStrike" cap="none" dirty="0">
                <a:solidFill>
                  <a:srgbClr val="000000"/>
                </a:solidFill>
                <a:effectLst/>
                <a:latin typeface="Arial"/>
                <a:ea typeface="Arial"/>
                <a:cs typeface="Arial"/>
                <a:sym typeface="Arial"/>
              </a:rPr>
              <a:t>.</a:t>
            </a:r>
          </a:p>
          <a:p>
            <a:r>
              <a:rPr lang="en-US" sz="1100" b="0" i="0" u="none" strike="noStrike" cap="none" dirty="0">
                <a:solidFill>
                  <a:srgbClr val="000000"/>
                </a:solidFill>
                <a:effectLst/>
                <a:latin typeface="Arial"/>
                <a:ea typeface="Arial"/>
                <a:cs typeface="Arial"/>
                <a:sym typeface="Arial"/>
              </a:rPr>
              <a:t>In other words, it doesn’t really matter what the company says about AI — what matters is how developers actually use these tools in their daily work.</a:t>
            </a:r>
          </a:p>
          <a:p>
            <a:endParaRPr lang="en-US" dirty="0"/>
          </a:p>
        </p:txBody>
      </p:sp>
    </p:spTree>
    <p:extLst>
      <p:ext uri="{BB962C8B-B14F-4D97-AF65-F5344CB8AC3E}">
        <p14:creationId xmlns:p14="http://schemas.microsoft.com/office/powerpoint/2010/main" val="690850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Finally, I asked respondents to share their own perspectives on Generative AI.</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Here we clearly see two sides of the story.</a:t>
            </a:r>
          </a:p>
          <a:p>
            <a:r>
              <a:rPr lang="en-US" sz="1100" b="0" i="0" u="none" strike="noStrike" cap="none" dirty="0">
                <a:solidFill>
                  <a:srgbClr val="000000"/>
                </a:solidFill>
                <a:effectLst/>
                <a:latin typeface="Arial"/>
                <a:ea typeface="Arial"/>
                <a:cs typeface="Arial"/>
                <a:sym typeface="Arial"/>
              </a:rPr>
              <a:t>On the benefits side, developers </a:t>
            </a:r>
            <a:r>
              <a:rPr lang="en-US" sz="1100" b="0" i="0" u="none" strike="noStrike" cap="none" dirty="0" err="1">
                <a:solidFill>
                  <a:srgbClr val="000000"/>
                </a:solidFill>
                <a:effectLst/>
                <a:latin typeface="Arial"/>
                <a:ea typeface="Arial"/>
                <a:cs typeface="Arial"/>
                <a:sym typeface="Arial"/>
              </a:rPr>
              <a:t>emphasised</a:t>
            </a:r>
            <a:r>
              <a:rPr lang="en-US" sz="1100" b="0" i="0" u="none" strike="noStrike" cap="none" dirty="0">
                <a:solidFill>
                  <a:srgbClr val="000000"/>
                </a:solidFill>
                <a:effectLst/>
                <a:latin typeface="Arial"/>
                <a:ea typeface="Arial"/>
                <a:cs typeface="Arial"/>
                <a:sym typeface="Arial"/>
              </a:rPr>
              <a:t> time savings and efficiency, problem-solving assistance, learning support, and even creative enablement.</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One respondent put it very nicely: </a:t>
            </a:r>
            <a:r>
              <a:rPr lang="en-US" sz="1100" b="0" i="1" u="none" strike="noStrike" cap="none" dirty="0">
                <a:solidFill>
                  <a:srgbClr val="000000"/>
                </a:solidFill>
                <a:effectLst/>
                <a:latin typeface="Arial"/>
                <a:ea typeface="Arial"/>
                <a:cs typeface="Arial"/>
                <a:sym typeface="Arial"/>
              </a:rPr>
              <a:t>‘AI helps me solve complex problems in languages I barely know, but sometimes the code simply doesn’t work.’</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And that brings us to the challenges.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The most common concerns were hallucinations and low code quality, lack of contextual awareness, and </a:t>
            </a:r>
            <a:r>
              <a:rPr lang="en-US" sz="1100" b="0" i="0" u="none" strike="noStrike" cap="none" dirty="0" err="1">
                <a:solidFill>
                  <a:srgbClr val="000000"/>
                </a:solidFill>
                <a:effectLst/>
                <a:latin typeface="Arial"/>
                <a:ea typeface="Arial"/>
                <a:cs typeface="Arial"/>
                <a:sym typeface="Arial"/>
              </a:rPr>
              <a:t>overgeneralisation</a:t>
            </a:r>
            <a:r>
              <a:rPr lang="en-US" sz="1100" b="0" i="0" u="none" strike="noStrike" cap="none" dirty="0">
                <a:solidFill>
                  <a:srgbClr val="000000"/>
                </a:solidFill>
                <a:effectLst/>
                <a:latin typeface="Arial"/>
                <a:ea typeface="Arial"/>
                <a:cs typeface="Arial"/>
                <a:sym typeface="Arial"/>
              </a:rPr>
              <a:t>.</a:t>
            </a:r>
          </a:p>
          <a:p>
            <a:r>
              <a:rPr lang="en-US" sz="1100" b="0" i="0" u="none" strike="noStrike" cap="none" dirty="0">
                <a:solidFill>
                  <a:srgbClr val="000000"/>
                </a:solidFill>
                <a:effectLst/>
                <a:latin typeface="Arial"/>
                <a:ea typeface="Arial"/>
                <a:cs typeface="Arial"/>
                <a:sym typeface="Arial"/>
              </a:rPr>
              <a:t>By </a:t>
            </a:r>
            <a:r>
              <a:rPr lang="en-US" sz="1100" b="0" i="0" u="none" strike="noStrike" cap="none" dirty="0" err="1">
                <a:solidFill>
                  <a:srgbClr val="000000"/>
                </a:solidFill>
                <a:effectLst/>
                <a:latin typeface="Arial"/>
                <a:ea typeface="Arial"/>
                <a:cs typeface="Arial"/>
                <a:sym typeface="Arial"/>
              </a:rPr>
              <a:t>overgeneralisation</a:t>
            </a:r>
            <a:r>
              <a:rPr lang="en-US" sz="1100" b="0" i="0" u="none" strike="noStrike" cap="none" dirty="0">
                <a:solidFill>
                  <a:srgbClr val="000000"/>
                </a:solidFill>
                <a:effectLst/>
                <a:latin typeface="Arial"/>
                <a:ea typeface="Arial"/>
                <a:cs typeface="Arial"/>
                <a:sym typeface="Arial"/>
              </a:rPr>
              <a:t> I mean that AI sometimes produces code or solutions that are too generic — they work in a typical case, but they don’t fit the specific context of the project.</a:t>
            </a:r>
          </a:p>
          <a:p>
            <a:r>
              <a:rPr lang="en-US" sz="1100" b="0" i="0" u="none" strike="noStrike" cap="none" dirty="0">
                <a:solidFill>
                  <a:srgbClr val="000000"/>
                </a:solidFill>
                <a:effectLst/>
                <a:latin typeface="Arial"/>
                <a:ea typeface="Arial"/>
                <a:cs typeface="Arial"/>
                <a:sym typeface="Arial"/>
              </a:rPr>
              <a:t>Developers also pointed out security and privacy issues, as well as the risk of becoming too dependent on AI tools.</a:t>
            </a:r>
          </a:p>
          <a:p>
            <a:r>
              <a:rPr lang="en-US" sz="1100" b="0" i="0" u="none" strike="noStrike" cap="none" dirty="0">
                <a:solidFill>
                  <a:srgbClr val="000000"/>
                </a:solidFill>
                <a:effectLst/>
                <a:latin typeface="Arial"/>
                <a:ea typeface="Arial"/>
                <a:cs typeface="Arial"/>
                <a:sym typeface="Arial"/>
              </a:rPr>
              <a:t>So, while the benefits are undeniable, these concerns show why critical thinking and validation remain essential.</a:t>
            </a:r>
          </a:p>
          <a:p>
            <a:pPr marL="158750" indent="0">
              <a:buNone/>
            </a:pPr>
            <a:endParaRPr lang="en-US" dirty="0"/>
          </a:p>
        </p:txBody>
      </p:sp>
    </p:spTree>
    <p:extLst>
      <p:ext uri="{BB962C8B-B14F-4D97-AF65-F5344CB8AC3E}">
        <p14:creationId xmlns:p14="http://schemas.microsoft.com/office/powerpoint/2010/main" val="2864729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Based on these findings, I would like to highlight three practical implications.</a:t>
            </a:r>
          </a:p>
          <a:p>
            <a:r>
              <a:rPr lang="en-US" sz="1100" b="0" i="0" u="none" strike="noStrike" cap="none" dirty="0">
                <a:solidFill>
                  <a:srgbClr val="000000"/>
                </a:solidFill>
                <a:effectLst/>
                <a:latin typeface="Arial"/>
                <a:ea typeface="Arial"/>
                <a:cs typeface="Arial"/>
                <a:sym typeface="Arial"/>
              </a:rPr>
              <a:t>First, tailored training is essential. Onboarding should be adapted to juniors, intermediates, and advanced users, because their needs and expectations are very different.</a:t>
            </a:r>
          </a:p>
          <a:p>
            <a:r>
              <a:rPr lang="en-US" sz="1100" b="0" i="0" u="none" strike="noStrike" cap="none" dirty="0">
                <a:solidFill>
                  <a:srgbClr val="000000"/>
                </a:solidFill>
                <a:effectLst/>
                <a:latin typeface="Arial"/>
                <a:ea typeface="Arial"/>
                <a:cs typeface="Arial"/>
                <a:sym typeface="Arial"/>
              </a:rPr>
              <a:t>Second, transparent communication is crucial. Companies should send clear messages not only about the strengths of Generative AI, but also about its limitations. This helps to manage expectations and reduce fears.</a:t>
            </a:r>
          </a:p>
          <a:p>
            <a:r>
              <a:rPr lang="en-US" sz="1100" b="0" i="0" u="none" strike="noStrike" cap="none" dirty="0">
                <a:solidFill>
                  <a:srgbClr val="000000"/>
                </a:solidFill>
                <a:effectLst/>
                <a:latin typeface="Arial"/>
                <a:ea typeface="Arial"/>
                <a:cs typeface="Arial"/>
                <a:sym typeface="Arial"/>
              </a:rPr>
              <a:t>And third, metacognitive skills are needed. Developers must be able to think critically, detect errors, and validate AI outputs rather than accept them blindly.</a:t>
            </a:r>
          </a:p>
          <a:p>
            <a:r>
              <a:rPr lang="en-US" sz="1100" b="0" i="0" u="none" strike="noStrike" cap="none" dirty="0">
                <a:solidFill>
                  <a:srgbClr val="000000"/>
                </a:solidFill>
                <a:effectLst/>
                <a:latin typeface="Arial"/>
                <a:ea typeface="Arial"/>
                <a:cs typeface="Arial"/>
                <a:sym typeface="Arial"/>
              </a:rPr>
              <a:t>In short, successful integration requires both technical and human skills.</a:t>
            </a:r>
          </a:p>
          <a:p>
            <a:endParaRPr lang="en-US" dirty="0"/>
          </a:p>
        </p:txBody>
      </p:sp>
    </p:spTree>
    <p:extLst>
      <p:ext uri="{BB962C8B-B14F-4D97-AF65-F5344CB8AC3E}">
        <p14:creationId xmlns:p14="http://schemas.microsoft.com/office/powerpoint/2010/main" val="2032480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Of course, this study also has its limitations.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The sample was relatively small and not representative of the whole developer population.</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And I did not make tool-specific comparisons, for example between Copilot and </a:t>
            </a:r>
            <a:r>
              <a:rPr lang="en-US" sz="1100" b="0" i="0" u="none" strike="noStrike" cap="none" dirty="0" err="1">
                <a:solidFill>
                  <a:srgbClr val="000000"/>
                </a:solidFill>
                <a:effectLst/>
                <a:latin typeface="Arial"/>
                <a:ea typeface="Arial"/>
                <a:cs typeface="Arial"/>
                <a:sym typeface="Arial"/>
              </a:rPr>
              <a:t>Tabnine</a:t>
            </a:r>
            <a:r>
              <a:rPr lang="en-US" sz="1100" b="0" i="0" u="none" strike="noStrike" cap="none" dirty="0">
                <a:solidFill>
                  <a:srgbClr val="000000"/>
                </a:solidFill>
                <a:effectLst/>
                <a:latin typeface="Arial"/>
                <a:ea typeface="Arial"/>
                <a:cs typeface="Arial"/>
                <a:sym typeface="Arial"/>
              </a:rPr>
              <a:t>.</a:t>
            </a:r>
          </a:p>
          <a:p>
            <a:r>
              <a:rPr lang="en-US" sz="1100" b="0" i="0" u="none" strike="noStrike" cap="none" dirty="0">
                <a:solidFill>
                  <a:srgbClr val="000000"/>
                </a:solidFill>
                <a:effectLst/>
                <a:latin typeface="Arial"/>
                <a:ea typeface="Arial"/>
                <a:cs typeface="Arial"/>
                <a:sym typeface="Arial"/>
              </a:rPr>
              <a:t>For future research, there are several interesting directions.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One is the impact of Generative AI on teamwork and agile decision-making.</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Another is the question of long-term career paths — how developers’ roles may change over time.</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There are also important implications for education models.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And finally, the quality of AI-generated code itself still needs systematic assessment.</a:t>
            </a:r>
          </a:p>
          <a:p>
            <a:r>
              <a:rPr lang="en-US" sz="1100" b="0" i="0" u="none" strike="noStrike" cap="none" dirty="0">
                <a:solidFill>
                  <a:srgbClr val="000000"/>
                </a:solidFill>
                <a:effectLst/>
                <a:latin typeface="Arial"/>
                <a:ea typeface="Arial"/>
                <a:cs typeface="Arial"/>
                <a:sym typeface="Arial"/>
              </a:rPr>
              <a:t>So I see this study as a first step that opens the door to many further investigations.</a:t>
            </a:r>
          </a:p>
          <a:p>
            <a:endParaRPr lang="en-US" dirty="0"/>
          </a:p>
        </p:txBody>
      </p:sp>
    </p:spTree>
    <p:extLst>
      <p:ext uri="{BB962C8B-B14F-4D97-AF65-F5344CB8AC3E}">
        <p14:creationId xmlns:p14="http://schemas.microsoft.com/office/powerpoint/2010/main" val="112329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In recent years, many AI tools have emerged to support programmers — from general-purpose models to </a:t>
            </a:r>
            <a:r>
              <a:rPr lang="en-US" sz="1100" b="0" i="0" u="none" strike="noStrike" cap="none" dirty="0" err="1">
                <a:solidFill>
                  <a:srgbClr val="000000"/>
                </a:solidFill>
                <a:effectLst/>
                <a:latin typeface="Arial"/>
                <a:ea typeface="Arial"/>
                <a:cs typeface="Arial"/>
                <a:sym typeface="Arial"/>
              </a:rPr>
              <a:t>specialised</a:t>
            </a:r>
            <a:r>
              <a:rPr lang="en-US" sz="1100" b="0" i="0" u="none" strike="noStrike" cap="none" dirty="0">
                <a:solidFill>
                  <a:srgbClr val="000000"/>
                </a:solidFill>
                <a:effectLst/>
                <a:latin typeface="Arial"/>
                <a:ea typeface="Arial"/>
                <a:cs typeface="Arial"/>
                <a:sym typeface="Arial"/>
              </a:rPr>
              <a:t> fine-tuned solutions.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According to consulting firm reports, Generative AI can reduce costs and improve productivity by as much as 50 percent.</a:t>
            </a:r>
          </a:p>
          <a:p>
            <a:pPr marL="158750" indent="0">
              <a:buNone/>
            </a:pPr>
            <a:r>
              <a:rPr lang="en-US" sz="1100" b="0" i="0" u="none" strike="noStrike" cap="none" dirty="0">
                <a:solidFill>
                  <a:srgbClr val="000000"/>
                </a:solidFill>
                <a:effectLst/>
                <a:latin typeface="Arial"/>
                <a:ea typeface="Arial"/>
                <a:cs typeface="Arial"/>
                <a:sym typeface="Arial"/>
              </a:rPr>
              <a:t>However, such sensational claims also raise many doubts in the public debate. Jensen Huang, the CEO of NVIDIA, even said that soon </a:t>
            </a:r>
            <a:r>
              <a:rPr lang="en-US" sz="1100" b="0" i="1" u="none" strike="noStrike" cap="none" dirty="0">
                <a:solidFill>
                  <a:srgbClr val="000000"/>
                </a:solidFill>
                <a:effectLst/>
                <a:latin typeface="Arial"/>
                <a:ea typeface="Arial"/>
                <a:cs typeface="Arial"/>
                <a:sym typeface="Arial"/>
              </a:rPr>
              <a:t>‘software will write software’.</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This leads to a key question: what is the </a:t>
            </a:r>
            <a:r>
              <a:rPr lang="en-US" sz="1100" b="0" i="0" u="none" strike="noStrike" cap="none" dirty="0" err="1">
                <a:solidFill>
                  <a:srgbClr val="000000"/>
                </a:solidFill>
                <a:effectLst/>
                <a:latin typeface="Arial"/>
                <a:ea typeface="Arial"/>
                <a:cs typeface="Arial"/>
                <a:sym typeface="Arial"/>
              </a:rPr>
              <a:t>organisational</a:t>
            </a:r>
            <a:r>
              <a:rPr lang="en-US" sz="1100" b="0" i="0" u="none" strike="noStrike" cap="none" dirty="0">
                <a:solidFill>
                  <a:srgbClr val="000000"/>
                </a:solidFill>
                <a:effectLst/>
                <a:latin typeface="Arial"/>
                <a:ea typeface="Arial"/>
                <a:cs typeface="Arial"/>
                <a:sym typeface="Arial"/>
              </a:rPr>
              <a:t> and social context of using Generative AI in programming?</a:t>
            </a:r>
          </a:p>
          <a:p>
            <a:pPr marL="0" lvl="0" indent="0" algn="l" rtl="0">
              <a:lnSpc>
                <a:spcPct val="100000"/>
              </a:lnSpc>
              <a:spcBef>
                <a:spcPts val="0"/>
              </a:spcBef>
              <a:spcAft>
                <a:spcPts val="0"/>
              </a:spcAft>
              <a:buSzPts val="1100"/>
              <a:buNone/>
            </a:pPr>
            <a:endParaRPr dirty="0"/>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DEF25-A579-E926-C40A-F425B70AD1BE}"/>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4D47C8BC-70EF-C1A0-F7CB-F2AF4233CD66}"/>
              </a:ext>
            </a:extLst>
          </p:cNvPr>
          <p:cNvSpPr>
            <a:spLocks noGrp="1" noRot="1" noChangeAspect="1"/>
          </p:cNvSpPr>
          <p:nvPr>
            <p:ph type="sldImg"/>
          </p:nvPr>
        </p:nvSpPr>
        <p:spPr>
          <a:xfrm>
            <a:off x="381000" y="685800"/>
            <a:ext cx="6096000" cy="3429000"/>
          </a:xfrm>
        </p:spPr>
      </p:sp>
      <p:sp>
        <p:nvSpPr>
          <p:cNvPr id="3" name="Symbol zastępczy notatek 2">
            <a:extLst>
              <a:ext uri="{FF2B5EF4-FFF2-40B4-BE49-F238E27FC236}">
                <a16:creationId xmlns:a16="http://schemas.microsoft.com/office/drawing/2014/main" id="{EFC3B38B-0091-283A-F9BA-FCEB5FF3BA2D}"/>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So in short — developers are still here, empowered by AI, not replaced… yet.</a:t>
            </a:r>
            <a:endParaRPr lang="pl-PL"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Let’s see what happens after dinner.</a:t>
            </a:r>
            <a:endParaRPr lang="pl-PL"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Thank you!”</a:t>
            </a:r>
            <a:endParaRPr lang="pl-PL" dirty="0"/>
          </a:p>
        </p:txBody>
      </p:sp>
    </p:spTree>
    <p:extLst>
      <p:ext uri="{BB962C8B-B14F-4D97-AF65-F5344CB8AC3E}">
        <p14:creationId xmlns:p14="http://schemas.microsoft.com/office/powerpoint/2010/main" val="262840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1" i="0" u="none" strike="noStrike" cap="none" dirty="0">
                <a:solidFill>
                  <a:srgbClr val="000000"/>
                </a:solidFill>
                <a:effectLst/>
                <a:latin typeface="Arial"/>
                <a:ea typeface="Arial"/>
                <a:cs typeface="Arial"/>
                <a:sym typeface="Arial"/>
              </a:rPr>
              <a:t>In my study, I focused on five main research questions.</a:t>
            </a:r>
            <a:endParaRPr lang="en-US" sz="1100" b="0" i="0" u="none" strike="noStrike" cap="none" dirty="0">
              <a:solidFill>
                <a:srgbClr val="000000"/>
              </a:solidFill>
              <a:effectLst/>
              <a:latin typeface="Arial"/>
              <a:ea typeface="Arial"/>
              <a:cs typeface="Arial"/>
              <a:sym typeface="Arial"/>
            </a:endParaRPr>
          </a:p>
          <a:p>
            <a:pPr marL="158750" lvl="0" indent="0">
              <a:buNone/>
            </a:pPr>
            <a:r>
              <a:rPr lang="en-US" sz="1100" b="1" i="0" u="none" strike="noStrike" cap="none" dirty="0">
                <a:solidFill>
                  <a:srgbClr val="000000"/>
                </a:solidFill>
                <a:effectLst/>
                <a:latin typeface="Arial"/>
                <a:ea typeface="Arial"/>
                <a:cs typeface="Arial"/>
                <a:sym typeface="Arial"/>
              </a:rPr>
              <a:t>First</a:t>
            </a:r>
            <a:r>
              <a:rPr lang="en-US" sz="1100" b="0" i="0" u="none" strike="noStrike" cap="none" dirty="0">
                <a:solidFill>
                  <a:srgbClr val="000000"/>
                </a:solidFill>
                <a:effectLst/>
                <a:latin typeface="Arial"/>
                <a:ea typeface="Arial"/>
                <a:cs typeface="Arial"/>
                <a:sym typeface="Arial"/>
              </a:rPr>
              <a:t>, I asked whether there is a relationship between developer profiles and their perceptions of the usefulness of Generative AI.</a:t>
            </a:r>
          </a:p>
          <a:p>
            <a:pPr marL="158750" lvl="0" indent="0">
              <a:buNone/>
            </a:pPr>
            <a:r>
              <a:rPr lang="en-US" sz="1100" b="1" i="0" u="none" strike="noStrike" cap="none" dirty="0">
                <a:solidFill>
                  <a:srgbClr val="000000"/>
                </a:solidFill>
                <a:effectLst/>
                <a:latin typeface="Arial"/>
                <a:ea typeface="Arial"/>
                <a:cs typeface="Arial"/>
                <a:sym typeface="Arial"/>
              </a:rPr>
              <a:t>Second</a:t>
            </a:r>
            <a:r>
              <a:rPr lang="en-US" sz="1100" b="0" i="0" u="none" strike="noStrike" cap="none" dirty="0">
                <a:solidFill>
                  <a:srgbClr val="000000"/>
                </a:solidFill>
                <a:effectLst/>
                <a:latin typeface="Arial"/>
                <a:ea typeface="Arial"/>
                <a:cs typeface="Arial"/>
                <a:sym typeface="Arial"/>
              </a:rPr>
              <a:t>, I wanted to identify which aspects of programmers’ work are most strongly supported by these tools.</a:t>
            </a:r>
          </a:p>
          <a:p>
            <a:pPr marL="158750" lvl="0" indent="0">
              <a:buNone/>
            </a:pPr>
            <a:r>
              <a:rPr lang="en-US" sz="1100" b="1" i="0" u="none" strike="noStrike" cap="none" dirty="0">
                <a:solidFill>
                  <a:srgbClr val="000000"/>
                </a:solidFill>
                <a:effectLst/>
                <a:latin typeface="Arial"/>
                <a:ea typeface="Arial"/>
                <a:cs typeface="Arial"/>
                <a:sym typeface="Arial"/>
              </a:rPr>
              <a:t>Third</a:t>
            </a:r>
            <a:r>
              <a:rPr lang="en-US" sz="1100" b="0" i="0" u="none" strike="noStrike" cap="none" dirty="0">
                <a:solidFill>
                  <a:srgbClr val="000000"/>
                </a:solidFill>
                <a:effectLst/>
                <a:latin typeface="Arial"/>
                <a:ea typeface="Arial"/>
                <a:cs typeface="Arial"/>
                <a:sym typeface="Arial"/>
              </a:rPr>
              <a:t>, I examined whether the adoption of Generative AI is linked to job insecurity.</a:t>
            </a:r>
          </a:p>
          <a:p>
            <a:pPr marL="158750" lvl="0" indent="0">
              <a:buNone/>
            </a:pPr>
            <a:r>
              <a:rPr lang="en-US" sz="1100" b="1" i="0" u="none" strike="noStrike" cap="none" dirty="0">
                <a:solidFill>
                  <a:srgbClr val="000000"/>
                </a:solidFill>
                <a:effectLst/>
                <a:latin typeface="Arial"/>
                <a:ea typeface="Arial"/>
                <a:cs typeface="Arial"/>
                <a:sym typeface="Arial"/>
              </a:rPr>
              <a:t>Fourth</a:t>
            </a:r>
            <a:r>
              <a:rPr lang="en-US" sz="1100" b="0" i="0" u="none" strike="noStrike" cap="none" dirty="0">
                <a:solidFill>
                  <a:srgbClr val="000000"/>
                </a:solidFill>
                <a:effectLst/>
                <a:latin typeface="Arial"/>
                <a:ea typeface="Arial"/>
                <a:cs typeface="Arial"/>
                <a:sym typeface="Arial"/>
              </a:rPr>
              <a:t>, I explored the role of </a:t>
            </a:r>
            <a:r>
              <a:rPr lang="en-US" sz="1100" b="0" i="0" u="none" strike="noStrike" cap="none" dirty="0" err="1">
                <a:solidFill>
                  <a:srgbClr val="000000"/>
                </a:solidFill>
                <a:effectLst/>
                <a:latin typeface="Arial"/>
                <a:ea typeface="Arial"/>
                <a:cs typeface="Arial"/>
                <a:sym typeface="Arial"/>
              </a:rPr>
              <a:t>organisational</a:t>
            </a:r>
            <a:r>
              <a:rPr lang="en-US" sz="1100" b="0" i="0" u="none" strike="noStrike" cap="none" dirty="0">
                <a:solidFill>
                  <a:srgbClr val="000000"/>
                </a:solidFill>
                <a:effectLst/>
                <a:latin typeface="Arial"/>
                <a:ea typeface="Arial"/>
                <a:cs typeface="Arial"/>
                <a:sym typeface="Arial"/>
              </a:rPr>
              <a:t> support in shaping developers’ attitudes.</a:t>
            </a:r>
          </a:p>
          <a:p>
            <a:pPr marL="158750" lvl="0" indent="0">
              <a:buNone/>
            </a:pPr>
            <a:r>
              <a:rPr lang="en-US" sz="1100" b="1" i="0" u="none" strike="noStrike" cap="none" dirty="0">
                <a:solidFill>
                  <a:srgbClr val="000000"/>
                </a:solidFill>
                <a:effectLst/>
                <a:latin typeface="Arial"/>
                <a:ea typeface="Arial"/>
                <a:cs typeface="Arial"/>
                <a:sym typeface="Arial"/>
              </a:rPr>
              <a:t>Finally</a:t>
            </a:r>
            <a:r>
              <a:rPr lang="en-US" sz="1100" b="0" i="0" u="none" strike="noStrike" cap="none" dirty="0">
                <a:solidFill>
                  <a:srgbClr val="000000"/>
                </a:solidFill>
                <a:effectLst/>
                <a:latin typeface="Arial"/>
                <a:ea typeface="Arial"/>
                <a:cs typeface="Arial"/>
                <a:sym typeface="Arial"/>
              </a:rPr>
              <a:t>, I looked at the most commonly reported challenges in using Generative AI.</a:t>
            </a:r>
          </a:p>
          <a:p>
            <a:pPr marL="158750" indent="0">
              <a:buNone/>
            </a:pPr>
            <a:endParaRPr lang="en-US" dirty="0"/>
          </a:p>
        </p:txBody>
      </p:sp>
    </p:spTree>
    <p:extLst>
      <p:ext uri="{BB962C8B-B14F-4D97-AF65-F5344CB8AC3E}">
        <p14:creationId xmlns:p14="http://schemas.microsoft.com/office/powerpoint/2010/main" val="107954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To answer these questions, I conducted an online survey in both Polish and English between January and March 2025.</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I shared the questionnaire through professional contacts and social media, and in many cases I reached out individually.</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It was not easy, because software professionals are very busy, but in the end I collected responses from 62 people.</a:t>
            </a:r>
          </a:p>
          <a:p>
            <a:pPr marL="158750" indent="0">
              <a:buNone/>
            </a:pPr>
            <a:r>
              <a:rPr lang="en-US" sz="1100" b="0" i="0" u="none" strike="noStrike" cap="none" dirty="0">
                <a:solidFill>
                  <a:srgbClr val="000000"/>
                </a:solidFill>
                <a:effectLst/>
                <a:latin typeface="Arial"/>
                <a:ea typeface="Arial"/>
                <a:cs typeface="Arial"/>
                <a:sym typeface="Arial"/>
              </a:rPr>
              <a:t>I used a mixed-methods approach. </a:t>
            </a:r>
            <a:endParaRPr lang="pl-PL"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On the quantitative side, I applied descriptive statistics as well as Kruskal–Wallis and Dunn tests.</a:t>
            </a:r>
            <a:endParaRPr lang="pl-PL"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On the qualitative side, I carried out a thematic analysis of the open-ended responses.</a:t>
            </a:r>
          </a:p>
          <a:p>
            <a:pPr marL="158750" indent="0">
              <a:buNone/>
            </a:pPr>
            <a:endParaRPr lang="en-US" dirty="0"/>
          </a:p>
        </p:txBody>
      </p:sp>
    </p:spTree>
    <p:extLst>
      <p:ext uri="{BB962C8B-B14F-4D97-AF65-F5344CB8AC3E}">
        <p14:creationId xmlns:p14="http://schemas.microsoft.com/office/powerpoint/2010/main" val="4230726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pl-PL" sz="1100" b="0" i="0" u="none" strike="noStrike" cap="none" dirty="0">
                <a:solidFill>
                  <a:srgbClr val="000000"/>
                </a:solidFill>
                <a:effectLst/>
                <a:latin typeface="Arial"/>
                <a:ea typeface="Arial"/>
                <a:cs typeface="Arial"/>
                <a:sym typeface="Arial"/>
              </a:rPr>
              <a:t>N</a:t>
            </a:r>
            <a:r>
              <a:rPr lang="en-US" sz="1100" b="0" i="0" u="none" strike="noStrike" cap="none" dirty="0">
                <a:solidFill>
                  <a:srgbClr val="000000"/>
                </a:solidFill>
                <a:effectLst/>
                <a:latin typeface="Arial"/>
                <a:ea typeface="Arial"/>
                <a:cs typeface="Arial"/>
                <a:sym typeface="Arial"/>
              </a:rPr>
              <a:t>ow let me briefly describe the profile of my respondents.</a:t>
            </a:r>
            <a:endParaRPr lang="pl-PL"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The largest age group was between 45 and 54 years old.</a:t>
            </a:r>
          </a:p>
          <a:p>
            <a:r>
              <a:rPr lang="en-US" sz="1100" b="0" i="0" u="none" strike="noStrike" cap="none" dirty="0">
                <a:solidFill>
                  <a:srgbClr val="000000"/>
                </a:solidFill>
                <a:effectLst/>
                <a:latin typeface="Arial"/>
                <a:ea typeface="Arial"/>
                <a:cs typeface="Arial"/>
                <a:sym typeface="Arial"/>
              </a:rPr>
              <a:t>In terms of Generative AI usage, there was a good spread: 16 advanced users, 23 intermediate, 19 basic users, and 4 non-users.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Most respondents were senior or lead developers, which means they brought extensive professional experience to the survey.</a:t>
            </a:r>
          </a:p>
          <a:p>
            <a:r>
              <a:rPr lang="en-US" sz="1100" b="0" i="0" u="none" strike="noStrike" cap="none" dirty="0">
                <a:solidFill>
                  <a:srgbClr val="000000"/>
                </a:solidFill>
                <a:effectLst/>
                <a:latin typeface="Arial"/>
                <a:ea typeface="Arial"/>
                <a:cs typeface="Arial"/>
                <a:sym typeface="Arial"/>
              </a:rPr>
              <a:t>So overall, while the sample was relatively small, it reflected a variety of perspectives and levels of expertise.</a:t>
            </a:r>
          </a:p>
          <a:p>
            <a:pPr marL="158750" indent="0">
              <a:buNone/>
            </a:pPr>
            <a:endParaRPr lang="en-US" dirty="0"/>
          </a:p>
        </p:txBody>
      </p:sp>
    </p:spTree>
    <p:extLst>
      <p:ext uri="{BB962C8B-B14F-4D97-AF65-F5344CB8AC3E}">
        <p14:creationId xmlns:p14="http://schemas.microsoft.com/office/powerpoint/2010/main" val="3191540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Here you can see the current positions of my respondents.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They represented a wide variety of roles — from senior developers and software architects, to academic teachers, scientists, and freelancers.</a:t>
            </a:r>
          </a:p>
          <a:p>
            <a:r>
              <a:rPr lang="en-US" sz="1100" b="0" i="0" u="none" strike="noStrike" cap="none" dirty="0">
                <a:solidFill>
                  <a:srgbClr val="000000"/>
                </a:solidFill>
                <a:effectLst/>
                <a:latin typeface="Arial"/>
                <a:ea typeface="Arial"/>
                <a:cs typeface="Arial"/>
                <a:sym typeface="Arial"/>
              </a:rPr>
              <a:t>The largest groups were senior developers, with 14 participants, and lead developers or architects, with 10 participants.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There were also mid-level and junior developers, but the overall distribution was highly fragmented.</a:t>
            </a:r>
          </a:p>
          <a:p>
            <a:r>
              <a:rPr lang="en-US" sz="1100" b="0" i="0" u="none" strike="noStrike" cap="none" dirty="0">
                <a:solidFill>
                  <a:srgbClr val="000000"/>
                </a:solidFill>
                <a:effectLst/>
                <a:latin typeface="Arial"/>
                <a:ea typeface="Arial"/>
                <a:cs typeface="Arial"/>
                <a:sym typeface="Arial"/>
              </a:rPr>
              <a:t>Because of this diversity, it was not possible to conduct a meaningful statistical analysis by job role.</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Still, the chart illustrates well the broad spectrum of professional backgrounds represented in the survey.</a:t>
            </a:r>
          </a:p>
          <a:p>
            <a:pPr marL="158750" indent="0">
              <a:buNone/>
            </a:pPr>
            <a:endParaRPr lang="en-US" dirty="0"/>
          </a:p>
        </p:txBody>
      </p:sp>
    </p:spTree>
    <p:extLst>
      <p:ext uri="{BB962C8B-B14F-4D97-AF65-F5344CB8AC3E}">
        <p14:creationId xmlns:p14="http://schemas.microsoft.com/office/powerpoint/2010/main" val="1253565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Let me start with the first research question: the relationship between developer profiles and the perceived usefulness of Generative AI.</a:t>
            </a:r>
          </a:p>
          <a:p>
            <a:pPr marL="158750" indent="0">
              <a:buNone/>
            </a:pPr>
            <a:r>
              <a:rPr lang="en-US" sz="1100" b="0" i="0" u="none" strike="noStrike" cap="none" dirty="0">
                <a:solidFill>
                  <a:srgbClr val="000000"/>
                </a:solidFill>
                <a:effectLst/>
                <a:latin typeface="Arial"/>
                <a:ea typeface="Arial"/>
                <a:cs typeface="Arial"/>
                <a:sym typeface="Arial"/>
              </a:rPr>
              <a:t>Here we can see two dimensions where the differences were statistically significant: </a:t>
            </a:r>
            <a:r>
              <a:rPr lang="en-US" sz="1100" b="1" i="0" u="none" strike="noStrike" cap="none" dirty="0">
                <a:solidFill>
                  <a:srgbClr val="000000"/>
                </a:solidFill>
                <a:effectLst/>
                <a:latin typeface="Arial"/>
                <a:ea typeface="Arial"/>
                <a:cs typeface="Arial"/>
                <a:sym typeface="Arial"/>
              </a:rPr>
              <a:t>support with routine tasks</a:t>
            </a:r>
            <a:r>
              <a:rPr lang="en-US" sz="1100" b="0" i="0" u="none" strike="noStrike" cap="none" dirty="0">
                <a:solidFill>
                  <a:srgbClr val="000000"/>
                </a:solidFill>
                <a:effectLst/>
                <a:latin typeface="Arial"/>
                <a:ea typeface="Arial"/>
                <a:cs typeface="Arial"/>
                <a:sym typeface="Arial"/>
              </a:rPr>
              <a:t> and </a:t>
            </a:r>
            <a:r>
              <a:rPr lang="en-US" sz="1100" b="1" i="0" u="none" strike="noStrike" cap="none" dirty="0">
                <a:solidFill>
                  <a:srgbClr val="000000"/>
                </a:solidFill>
                <a:effectLst/>
                <a:latin typeface="Arial"/>
                <a:ea typeface="Arial"/>
                <a:cs typeface="Arial"/>
                <a:sym typeface="Arial"/>
              </a:rPr>
              <a:t>solving technical problems</a:t>
            </a:r>
            <a:r>
              <a:rPr lang="en-US" sz="1100" b="0" i="0" u="none" strike="noStrike" cap="none" dirty="0">
                <a:solidFill>
                  <a:srgbClr val="000000"/>
                </a:solidFill>
                <a:effectLst/>
                <a:latin typeface="Arial"/>
                <a:ea typeface="Arial"/>
                <a:cs typeface="Arial"/>
                <a:sym typeface="Arial"/>
              </a:rPr>
              <a:t>.</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The results show a clear upward trend — from non-users to advanced users.</a:t>
            </a:r>
          </a:p>
          <a:p>
            <a:pPr marL="158750" indent="0">
              <a:buNone/>
            </a:pPr>
            <a:r>
              <a:rPr lang="en-US" sz="1100" b="0" i="0" u="none" strike="noStrike" cap="none" dirty="0">
                <a:solidFill>
                  <a:srgbClr val="000000"/>
                </a:solidFill>
                <a:effectLst/>
                <a:latin typeface="Arial"/>
                <a:ea typeface="Arial"/>
                <a:cs typeface="Arial"/>
                <a:sym typeface="Arial"/>
              </a:rPr>
              <a:t>In other words, the more experience respondents had with AI tools, the more useful they found them, especially for everyday coding and troubleshooting.</a:t>
            </a:r>
          </a:p>
          <a:p>
            <a:pPr marL="158750" indent="0">
              <a:buNone/>
            </a:pPr>
            <a:endParaRPr lang="en-US" dirty="0"/>
          </a:p>
        </p:txBody>
      </p:sp>
    </p:spTree>
    <p:extLst>
      <p:ext uri="{BB962C8B-B14F-4D97-AF65-F5344CB8AC3E}">
        <p14:creationId xmlns:p14="http://schemas.microsoft.com/office/powerpoint/2010/main" val="940241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On the second part of this slide, we look at two additional dimensions: code quality and creative focus.</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Here the variation is greater, but the general trend is still visible.</a:t>
            </a:r>
          </a:p>
          <a:p>
            <a:r>
              <a:rPr lang="en-US" sz="1100" b="0" i="0" u="none" strike="noStrike" cap="none" dirty="0">
                <a:solidFill>
                  <a:srgbClr val="000000"/>
                </a:solidFill>
                <a:effectLst/>
                <a:latin typeface="Arial"/>
                <a:ea typeface="Arial"/>
                <a:cs typeface="Arial"/>
                <a:sym typeface="Arial"/>
              </a:rPr>
              <a:t>Advanced users again rated Generative AI more positively, though their opinions were not as uniform as in the previous case.</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This suggests that while AI tools are widely appreciated for routine and technical support, their impact on creativity and code quality is perceived in more diverse ways.</a:t>
            </a:r>
          </a:p>
          <a:p>
            <a:r>
              <a:rPr lang="en-US" sz="1100" b="0" i="0" u="none" strike="noStrike" cap="none" dirty="0">
                <a:solidFill>
                  <a:srgbClr val="000000"/>
                </a:solidFill>
                <a:effectLst/>
                <a:latin typeface="Arial"/>
                <a:ea typeface="Arial"/>
                <a:cs typeface="Arial"/>
                <a:sym typeface="Arial"/>
              </a:rPr>
              <a:t>If we compare these two aspects, we can see that creative focus is generally rated higher than code quality.</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Advanced users in particular felt that AI tools helped them to stay more creative, while opinions on code quality were more mixed.</a:t>
            </a:r>
            <a:br>
              <a:rPr lang="en-US" sz="1100" b="0" i="0" u="none" strike="noStrike" cap="none" dirty="0">
                <a:solidFill>
                  <a:srgbClr val="000000"/>
                </a:solidFill>
                <a:effectLst/>
                <a:latin typeface="Arial"/>
                <a:ea typeface="Arial"/>
                <a:cs typeface="Arial"/>
                <a:sym typeface="Arial"/>
              </a:rPr>
            </a:br>
            <a:r>
              <a:rPr lang="en-US" sz="1100" b="0" i="0" u="none" strike="noStrike" cap="none" dirty="0">
                <a:solidFill>
                  <a:srgbClr val="000000"/>
                </a:solidFill>
                <a:effectLst/>
                <a:latin typeface="Arial"/>
                <a:ea typeface="Arial"/>
                <a:cs typeface="Arial"/>
                <a:sym typeface="Arial"/>
              </a:rPr>
              <a:t>This shows that developers may trust AI to free their minds for higher-level thinking, but they are more cautious when it comes to relying on AI for producing high-quality code.</a:t>
            </a:r>
          </a:p>
          <a:p>
            <a:pPr marL="158750" indent="0">
              <a:buNone/>
            </a:pPr>
            <a:endParaRPr lang="en-US" dirty="0"/>
          </a:p>
        </p:txBody>
      </p:sp>
    </p:spTree>
    <p:extLst>
      <p:ext uri="{BB962C8B-B14F-4D97-AF65-F5344CB8AC3E}">
        <p14:creationId xmlns:p14="http://schemas.microsoft.com/office/powerpoint/2010/main" val="2685017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we did not find any statistically significant differences between groups by experience or GenAI usage.</a:t>
            </a:r>
          </a:p>
          <a:p>
            <a:pPr marL="158750" indent="0">
              <a:buNone/>
            </a:pPr>
            <a:r>
              <a:rPr lang="en-US" dirty="0"/>
              <a:t>But if we look at the overall distribution, the picture is still interesting. Almost two thirds of developers disagree that generative AI reduces the need for in-depth technical knowledge, while a smaller group believes it does to some extent. Only a handful strongly agree.</a:t>
            </a:r>
          </a:p>
          <a:p>
            <a:pPr marL="158750" indent="0">
              <a:buNone/>
            </a:pPr>
            <a:r>
              <a:rPr lang="en-US" dirty="0"/>
              <a:t>So there is no clear consensus. Generative AI is seen more as a complement to technical expertise, rather than a replacement.</a:t>
            </a:r>
          </a:p>
          <a:p>
            <a:endParaRPr lang="en-US" dirty="0"/>
          </a:p>
        </p:txBody>
      </p:sp>
    </p:spTree>
    <p:extLst>
      <p:ext uri="{BB962C8B-B14F-4D97-AF65-F5344CB8AC3E}">
        <p14:creationId xmlns:p14="http://schemas.microsoft.com/office/powerpoint/2010/main" val="37819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 name="Google Shape;86;p1">
            <a:extLst>
              <a:ext uri="{FF2B5EF4-FFF2-40B4-BE49-F238E27FC236}">
                <a16:creationId xmlns:a16="http://schemas.microsoft.com/office/drawing/2014/main" id="{61DC33DF-5B7F-941A-3EAE-81369D71F9D5}"/>
              </a:ext>
            </a:extLst>
          </p:cNvPr>
          <p:cNvSpPr/>
          <p:nvPr userDrawn="1"/>
        </p:nvSpPr>
        <p:spPr>
          <a:xfrm>
            <a:off x="0" y="6127630"/>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The 33rd International Conference on Information Systems Development (ISD 2025)</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pl-PL" sz="1450" dirty="0" err="1">
                <a:solidFill>
                  <a:schemeClr val="lt1"/>
                </a:solidFill>
              </a:rPr>
              <a:t>Belgrade</a:t>
            </a:r>
            <a:r>
              <a:rPr lang="nn-NO" sz="1450" dirty="0">
                <a:solidFill>
                  <a:schemeClr val="lt1"/>
                </a:solidFill>
              </a:rPr>
              <a:t>, </a:t>
            </a:r>
            <a:r>
              <a:rPr lang="pl-PL" sz="1450" dirty="0">
                <a:solidFill>
                  <a:schemeClr val="lt1"/>
                </a:solidFill>
              </a:rPr>
              <a:t>Serbia, </a:t>
            </a:r>
            <a:r>
              <a:rPr lang="nn-NO" sz="1450" dirty="0">
                <a:solidFill>
                  <a:schemeClr val="lt1"/>
                </a:solidFill>
              </a:rPr>
              <a:t>September 3 – 5, 2025</a:t>
            </a:r>
            <a:endParaRPr lang="en-US" b="1" dirty="0">
              <a:solidFill>
                <a:schemeClr val="lt1"/>
              </a:solidFill>
              <a:latin typeface="Helvetica Neue"/>
              <a:ea typeface="Helvetica Neue"/>
              <a:cs typeface="Helvetica Neue"/>
              <a:sym typeface="Helvetica Neue"/>
            </a:endParaRPr>
          </a:p>
        </p:txBody>
      </p:sp>
      <p:sp>
        <p:nvSpPr>
          <p:cNvPr id="16" name="Google Shape;16;p9"/>
          <p:cNvSpPr txBox="1">
            <a:spLocks noGrp="1"/>
          </p:cNvSpPr>
          <p:nvPr>
            <p:ph type="sldNum" idx="12"/>
          </p:nvPr>
        </p:nvSpPr>
        <p:spPr>
          <a:xfrm>
            <a:off x="250371" y="629398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4" name="Google Shape;86;p1">
            <a:extLst>
              <a:ext uri="{FF2B5EF4-FFF2-40B4-BE49-F238E27FC236}">
                <a16:creationId xmlns:a16="http://schemas.microsoft.com/office/drawing/2014/main" id="{012E3B49-3971-D82B-83FD-9AD2C53B7B50}"/>
              </a:ext>
            </a:extLst>
          </p:cNvPr>
          <p:cNvSpPr/>
          <p:nvPr userDrawn="1"/>
        </p:nvSpPr>
        <p:spPr>
          <a:xfrm>
            <a:off x="0" y="6143959"/>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33rd International Conference on Information Systems Development (ISD 2025)</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pl-PL" sz="1450" dirty="0" err="1">
                <a:solidFill>
                  <a:schemeClr val="lt1"/>
                </a:solidFill>
              </a:rPr>
              <a:t>Belgrade</a:t>
            </a:r>
            <a:r>
              <a:rPr lang="nn-NO" sz="1450" dirty="0">
                <a:solidFill>
                  <a:schemeClr val="lt1"/>
                </a:solidFill>
              </a:rPr>
              <a:t>, </a:t>
            </a:r>
            <a:r>
              <a:rPr lang="pl-PL" sz="1450" dirty="0">
                <a:solidFill>
                  <a:schemeClr val="lt1"/>
                </a:solidFill>
              </a:rPr>
              <a:t>Serbia, </a:t>
            </a:r>
            <a:r>
              <a:rPr lang="nn-NO" sz="1450" dirty="0">
                <a:solidFill>
                  <a:schemeClr val="lt1"/>
                </a:solidFill>
              </a:rPr>
              <a:t>September 3 – 5, 2025</a:t>
            </a:r>
            <a:endParaRPr lang="en-US" b="1" dirty="0">
              <a:solidFill>
                <a:schemeClr val="lt1"/>
              </a:solidFill>
              <a:latin typeface="Helvetica Neue"/>
              <a:ea typeface="Helvetica Neue"/>
              <a:cs typeface="Helvetica Neue"/>
              <a:sym typeface="Helvetica Neue"/>
            </a:endParaRPr>
          </a:p>
        </p:txBody>
      </p:sp>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 name="Google Shape;16;p9">
            <a:extLst>
              <a:ext uri="{FF2B5EF4-FFF2-40B4-BE49-F238E27FC236}">
                <a16:creationId xmlns:a16="http://schemas.microsoft.com/office/drawing/2014/main" id="{C0557A18-F28F-4A98-ACA9-C93986E438B4}"/>
              </a:ext>
            </a:extLst>
          </p:cNvPr>
          <p:cNvSpPr txBox="1">
            <a:spLocks/>
          </p:cNvSpPr>
          <p:nvPr userDrawn="1"/>
        </p:nvSpPr>
        <p:spPr>
          <a:xfrm>
            <a:off x="250371" y="629398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4" name="Google Shape;86;p1">
            <a:extLst>
              <a:ext uri="{FF2B5EF4-FFF2-40B4-BE49-F238E27FC236}">
                <a16:creationId xmlns:a16="http://schemas.microsoft.com/office/drawing/2014/main" id="{96EF85C4-9ED9-E8E1-09C6-109E2E34E770}"/>
              </a:ext>
            </a:extLst>
          </p:cNvPr>
          <p:cNvSpPr/>
          <p:nvPr userDrawn="1"/>
        </p:nvSpPr>
        <p:spPr>
          <a:xfrm>
            <a:off x="0" y="6143959"/>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33rd International Conference on Information Systems Development (ISD 2025)</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pl-PL" sz="1450" dirty="0" err="1">
                <a:solidFill>
                  <a:schemeClr val="lt1"/>
                </a:solidFill>
              </a:rPr>
              <a:t>Belgrade</a:t>
            </a:r>
            <a:r>
              <a:rPr lang="nn-NO" sz="1450" dirty="0">
                <a:solidFill>
                  <a:schemeClr val="lt1"/>
                </a:solidFill>
              </a:rPr>
              <a:t>, </a:t>
            </a:r>
            <a:r>
              <a:rPr lang="pl-PL" sz="1450" dirty="0">
                <a:solidFill>
                  <a:schemeClr val="lt1"/>
                </a:solidFill>
              </a:rPr>
              <a:t>Serbia, </a:t>
            </a:r>
            <a:r>
              <a:rPr lang="nn-NO" sz="1450" dirty="0">
                <a:solidFill>
                  <a:schemeClr val="lt1"/>
                </a:solidFill>
              </a:rPr>
              <a:t>September 3 – 5, 2025</a:t>
            </a:r>
            <a:endParaRPr lang="en-US" b="1" dirty="0">
              <a:solidFill>
                <a:schemeClr val="lt1"/>
              </a:solidFill>
              <a:latin typeface="Helvetica Neue"/>
              <a:ea typeface="Helvetica Neue"/>
              <a:cs typeface="Helvetica Neue"/>
              <a:sym typeface="Helvetica Neue"/>
            </a:endParaRPr>
          </a:p>
        </p:txBody>
      </p:sp>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86;p1">
            <a:extLst>
              <a:ext uri="{FF2B5EF4-FFF2-40B4-BE49-F238E27FC236}">
                <a16:creationId xmlns:a16="http://schemas.microsoft.com/office/drawing/2014/main" id="{9F1DABC2-1A68-A652-74B8-FD758FD0FC3C}"/>
              </a:ext>
            </a:extLst>
          </p:cNvPr>
          <p:cNvSpPr/>
          <p:nvPr userDrawn="1"/>
        </p:nvSpPr>
        <p:spPr>
          <a:xfrm>
            <a:off x="0" y="6127630"/>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2</a:t>
            </a:r>
            <a:r>
              <a:rPr lang="pl-PL" b="1" dirty="0">
                <a:solidFill>
                  <a:schemeClr val="lt1"/>
                </a:solidFill>
                <a:latin typeface="Helvetica Neue"/>
                <a:ea typeface="Helvetica Neue"/>
                <a:cs typeface="Helvetica Neue"/>
                <a:sym typeface="Helvetica Neue"/>
              </a:rPr>
              <a:t>9</a:t>
            </a:r>
            <a:r>
              <a:rPr lang="en-US" b="1" dirty="0" err="1">
                <a:solidFill>
                  <a:schemeClr val="lt1"/>
                </a:solidFill>
                <a:latin typeface="Helvetica Neue"/>
                <a:ea typeface="Helvetica Neue"/>
                <a:cs typeface="Helvetica Neue"/>
                <a:sym typeface="Helvetica Neue"/>
              </a:rPr>
              <a:t>th</a:t>
            </a:r>
            <a:r>
              <a:rPr lang="en-US" b="1" dirty="0">
                <a:solidFill>
                  <a:schemeClr val="lt1"/>
                </a:solidFill>
                <a:latin typeface="Helvetica Neue"/>
                <a:ea typeface="Helvetica Neue"/>
                <a:cs typeface="Helvetica Neue"/>
                <a:sym typeface="Helvetica Neue"/>
              </a:rPr>
              <a:t> International Conference on Knowledge-Based and Intelligent Information &amp; Engineering Systems</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nn-NO" sz="1450" dirty="0">
                <a:solidFill>
                  <a:schemeClr val="lt1"/>
                </a:solidFill>
              </a:rPr>
              <a:t>Osaka, Japan</a:t>
            </a:r>
            <a:r>
              <a:rPr lang="pl-PL" sz="1450" dirty="0">
                <a:solidFill>
                  <a:schemeClr val="lt1"/>
                </a:solidFill>
              </a:rPr>
              <a:t>, </a:t>
            </a:r>
            <a:r>
              <a:rPr lang="nn-NO" sz="1450" dirty="0">
                <a:solidFill>
                  <a:schemeClr val="lt1"/>
                </a:solidFill>
              </a:rPr>
              <a:t>10-12 September 2025</a:t>
            </a:r>
            <a:endParaRPr lang="en-US" b="1" dirty="0">
              <a:solidFill>
                <a:schemeClr val="lt1"/>
              </a:solidFill>
              <a:latin typeface="Helvetica Neue"/>
              <a:ea typeface="Helvetica Neue"/>
              <a:cs typeface="Helvetica Neue"/>
              <a:sym typeface="Helvetica Neue"/>
            </a:endParaRPr>
          </a:p>
        </p:txBody>
      </p:sp>
      <p:sp>
        <p:nvSpPr>
          <p:cNvPr id="3" name="Google Shape;16;p9">
            <a:extLst>
              <a:ext uri="{FF2B5EF4-FFF2-40B4-BE49-F238E27FC236}">
                <a16:creationId xmlns:a16="http://schemas.microsoft.com/office/drawing/2014/main" id="{31F3203A-CF70-FC06-9D50-6CFDEB30FD68}"/>
              </a:ext>
            </a:extLst>
          </p:cNvPr>
          <p:cNvSpPr txBox="1">
            <a:spLocks/>
          </p:cNvSpPr>
          <p:nvPr userDrawn="1"/>
        </p:nvSpPr>
        <p:spPr>
          <a:xfrm>
            <a:off x="250371" y="629398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000" b="1" i="0" u="none" strike="noStrike" cap="none">
                <a:solidFill>
                  <a:srgbClr val="A5A5A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10"/>
          <p:cNvSpPr txBox="1">
            <a:spLocks noGrp="1"/>
          </p:cNvSpPr>
          <p:nvPr>
            <p:ph type="body" idx="1"/>
          </p:nvPr>
        </p:nvSpPr>
        <p:spPr>
          <a:xfrm>
            <a:off x="838200" y="1820474"/>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86;p1">
            <a:extLst>
              <a:ext uri="{FF2B5EF4-FFF2-40B4-BE49-F238E27FC236}">
                <a16:creationId xmlns:a16="http://schemas.microsoft.com/office/drawing/2014/main" id="{F89D24E0-6D36-5850-9EED-20C35EEB44D3}"/>
              </a:ext>
            </a:extLst>
          </p:cNvPr>
          <p:cNvSpPr/>
          <p:nvPr userDrawn="1"/>
        </p:nvSpPr>
        <p:spPr>
          <a:xfrm>
            <a:off x="-28198" y="6143958"/>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33rd International Conference on Information Systems Development (ISD 2025)</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pl-PL" sz="1450" dirty="0" err="1">
                <a:solidFill>
                  <a:schemeClr val="lt1"/>
                </a:solidFill>
              </a:rPr>
              <a:t>Belgrade</a:t>
            </a:r>
            <a:r>
              <a:rPr lang="nn-NO" sz="1450" dirty="0">
                <a:solidFill>
                  <a:schemeClr val="lt1"/>
                </a:solidFill>
              </a:rPr>
              <a:t>, </a:t>
            </a:r>
            <a:r>
              <a:rPr lang="pl-PL" sz="1450" dirty="0">
                <a:solidFill>
                  <a:schemeClr val="lt1"/>
                </a:solidFill>
              </a:rPr>
              <a:t>Serbia, </a:t>
            </a:r>
            <a:r>
              <a:rPr lang="nn-NO" sz="1450" dirty="0">
                <a:solidFill>
                  <a:schemeClr val="lt1"/>
                </a:solidFill>
              </a:rPr>
              <a:t>September 3 – 5, 2025</a:t>
            </a:r>
            <a:endParaRPr lang="en-US" b="1" dirty="0">
              <a:solidFill>
                <a:schemeClr val="lt1"/>
              </a:solidFill>
              <a:latin typeface="Helvetica Neue"/>
              <a:ea typeface="Helvetica Neue"/>
              <a:cs typeface="Helvetica Neue"/>
              <a:sym typeface="Helvetica Neue"/>
            </a:endParaRPr>
          </a:p>
        </p:txBody>
      </p:sp>
      <p:sp>
        <p:nvSpPr>
          <p:cNvPr id="3" name="Google Shape;16;p9">
            <a:extLst>
              <a:ext uri="{FF2B5EF4-FFF2-40B4-BE49-F238E27FC236}">
                <a16:creationId xmlns:a16="http://schemas.microsoft.com/office/drawing/2014/main" id="{12CD60EB-E2B3-4451-D47F-4881B457BFEB}"/>
              </a:ext>
            </a:extLst>
          </p:cNvPr>
          <p:cNvSpPr txBox="1">
            <a:spLocks/>
          </p:cNvSpPr>
          <p:nvPr userDrawn="1"/>
        </p:nvSpPr>
        <p:spPr>
          <a:xfrm>
            <a:off x="246343" y="6310312"/>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4" name="Google Shape;86;p1">
            <a:extLst>
              <a:ext uri="{FF2B5EF4-FFF2-40B4-BE49-F238E27FC236}">
                <a16:creationId xmlns:a16="http://schemas.microsoft.com/office/drawing/2014/main" id="{804BD472-3B6A-55F5-01EC-95AC57B0888D}"/>
              </a:ext>
            </a:extLst>
          </p:cNvPr>
          <p:cNvSpPr/>
          <p:nvPr userDrawn="1"/>
        </p:nvSpPr>
        <p:spPr>
          <a:xfrm>
            <a:off x="108761" y="6127630"/>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33rd International Conference on Information Systems Development (ISD 2025)</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pl-PL" sz="1450" dirty="0" err="1">
                <a:solidFill>
                  <a:schemeClr val="lt1"/>
                </a:solidFill>
              </a:rPr>
              <a:t>Belgrade</a:t>
            </a:r>
            <a:r>
              <a:rPr lang="nn-NO" sz="1450" dirty="0">
                <a:solidFill>
                  <a:schemeClr val="lt1"/>
                </a:solidFill>
              </a:rPr>
              <a:t>, </a:t>
            </a:r>
            <a:r>
              <a:rPr lang="pl-PL" sz="1450" dirty="0">
                <a:solidFill>
                  <a:schemeClr val="lt1"/>
                </a:solidFill>
              </a:rPr>
              <a:t>Serbia, </a:t>
            </a:r>
            <a:r>
              <a:rPr lang="nn-NO" sz="1450" dirty="0">
                <a:solidFill>
                  <a:schemeClr val="lt1"/>
                </a:solidFill>
              </a:rPr>
              <a:t>September 3 – 5, 2025</a:t>
            </a:r>
            <a:endParaRPr lang="en-US" b="1" dirty="0">
              <a:solidFill>
                <a:schemeClr val="lt1"/>
              </a:solidFill>
              <a:latin typeface="Helvetica Neue"/>
              <a:ea typeface="Helvetica Neue"/>
              <a:cs typeface="Helvetica Neue"/>
              <a:sym typeface="Helvetica Neue"/>
            </a:endParaRPr>
          </a:p>
        </p:txBody>
      </p:sp>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 name="Google Shape;16;p9">
            <a:extLst>
              <a:ext uri="{FF2B5EF4-FFF2-40B4-BE49-F238E27FC236}">
                <a16:creationId xmlns:a16="http://schemas.microsoft.com/office/drawing/2014/main" id="{362D8DFA-7E1F-B3A4-E1DE-D1BA4105F16F}"/>
              </a:ext>
            </a:extLst>
          </p:cNvPr>
          <p:cNvSpPr txBox="1">
            <a:spLocks/>
          </p:cNvSpPr>
          <p:nvPr userDrawn="1"/>
        </p:nvSpPr>
        <p:spPr>
          <a:xfrm>
            <a:off x="250371" y="629398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86;p1">
            <a:extLst>
              <a:ext uri="{FF2B5EF4-FFF2-40B4-BE49-F238E27FC236}">
                <a16:creationId xmlns:a16="http://schemas.microsoft.com/office/drawing/2014/main" id="{3B8D0972-26AB-A4AE-57FC-C145FC06C566}"/>
              </a:ext>
            </a:extLst>
          </p:cNvPr>
          <p:cNvSpPr/>
          <p:nvPr userDrawn="1"/>
        </p:nvSpPr>
        <p:spPr>
          <a:xfrm>
            <a:off x="0" y="6127630"/>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2</a:t>
            </a:r>
            <a:r>
              <a:rPr lang="pl-PL" b="1" dirty="0">
                <a:solidFill>
                  <a:schemeClr val="lt1"/>
                </a:solidFill>
                <a:latin typeface="Helvetica Neue"/>
                <a:ea typeface="Helvetica Neue"/>
                <a:cs typeface="Helvetica Neue"/>
                <a:sym typeface="Helvetica Neue"/>
              </a:rPr>
              <a:t>9</a:t>
            </a:r>
            <a:r>
              <a:rPr lang="en-US" b="1" dirty="0" err="1">
                <a:solidFill>
                  <a:schemeClr val="lt1"/>
                </a:solidFill>
                <a:latin typeface="Helvetica Neue"/>
                <a:ea typeface="Helvetica Neue"/>
                <a:cs typeface="Helvetica Neue"/>
                <a:sym typeface="Helvetica Neue"/>
              </a:rPr>
              <a:t>th</a:t>
            </a:r>
            <a:r>
              <a:rPr lang="en-US" b="1" dirty="0">
                <a:solidFill>
                  <a:schemeClr val="lt1"/>
                </a:solidFill>
                <a:latin typeface="Helvetica Neue"/>
                <a:ea typeface="Helvetica Neue"/>
                <a:cs typeface="Helvetica Neue"/>
                <a:sym typeface="Helvetica Neue"/>
              </a:rPr>
              <a:t> International Conference on Knowledge-Based and Intelligent Information &amp; Engineering Systems</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nn-NO" sz="1450" dirty="0">
                <a:solidFill>
                  <a:schemeClr val="lt1"/>
                </a:solidFill>
              </a:rPr>
              <a:t>Osaka, Japan</a:t>
            </a:r>
            <a:r>
              <a:rPr lang="pl-PL" sz="1450" dirty="0">
                <a:solidFill>
                  <a:schemeClr val="lt1"/>
                </a:solidFill>
              </a:rPr>
              <a:t>, </a:t>
            </a:r>
            <a:r>
              <a:rPr lang="nn-NO" sz="1450" dirty="0">
                <a:solidFill>
                  <a:schemeClr val="lt1"/>
                </a:solidFill>
              </a:rPr>
              <a:t>10-12 September 2025</a:t>
            </a:r>
            <a:endParaRPr lang="en-US" b="1" dirty="0">
              <a:solidFill>
                <a:schemeClr val="lt1"/>
              </a:solidFill>
              <a:latin typeface="Helvetica Neue"/>
              <a:ea typeface="Helvetica Neue"/>
              <a:cs typeface="Helvetica Neue"/>
              <a:sym typeface="Helvetica Neue"/>
            </a:endParaRPr>
          </a:p>
        </p:txBody>
      </p:sp>
      <p:sp>
        <p:nvSpPr>
          <p:cNvPr id="3" name="Google Shape;16;p9">
            <a:extLst>
              <a:ext uri="{FF2B5EF4-FFF2-40B4-BE49-F238E27FC236}">
                <a16:creationId xmlns:a16="http://schemas.microsoft.com/office/drawing/2014/main" id="{750CE687-66F4-1504-E565-B29C6CCA1EE3}"/>
              </a:ext>
            </a:extLst>
          </p:cNvPr>
          <p:cNvSpPr txBox="1">
            <a:spLocks/>
          </p:cNvSpPr>
          <p:nvPr userDrawn="1"/>
        </p:nvSpPr>
        <p:spPr>
          <a:xfrm>
            <a:off x="250371" y="629398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4" name="Google Shape;86;p1">
            <a:extLst>
              <a:ext uri="{FF2B5EF4-FFF2-40B4-BE49-F238E27FC236}">
                <a16:creationId xmlns:a16="http://schemas.microsoft.com/office/drawing/2014/main" id="{7AEE3949-E461-54CC-22C6-600E8AB2AB2D}"/>
              </a:ext>
            </a:extLst>
          </p:cNvPr>
          <p:cNvSpPr/>
          <p:nvPr userDrawn="1"/>
        </p:nvSpPr>
        <p:spPr>
          <a:xfrm>
            <a:off x="0" y="6127630"/>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33rd International Conference on Information Systems Development (ISD 2025)</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pl-PL" sz="1450" dirty="0" err="1">
                <a:solidFill>
                  <a:schemeClr val="lt1"/>
                </a:solidFill>
              </a:rPr>
              <a:t>Belgrade</a:t>
            </a:r>
            <a:r>
              <a:rPr lang="nn-NO" sz="1450" dirty="0">
                <a:solidFill>
                  <a:schemeClr val="lt1"/>
                </a:solidFill>
              </a:rPr>
              <a:t>, </a:t>
            </a:r>
            <a:r>
              <a:rPr lang="pl-PL" sz="1450" dirty="0">
                <a:solidFill>
                  <a:schemeClr val="lt1"/>
                </a:solidFill>
              </a:rPr>
              <a:t>Serbia, </a:t>
            </a:r>
            <a:r>
              <a:rPr lang="nn-NO" sz="1450" dirty="0">
                <a:solidFill>
                  <a:schemeClr val="lt1"/>
                </a:solidFill>
              </a:rPr>
              <a:t>September 3 – 5, 2025</a:t>
            </a:r>
            <a:endParaRPr lang="en-US" b="1" dirty="0">
              <a:solidFill>
                <a:schemeClr val="lt1"/>
              </a:solidFill>
              <a:latin typeface="Helvetica Neue"/>
              <a:ea typeface="Helvetica Neue"/>
              <a:cs typeface="Helvetica Neue"/>
              <a:sym typeface="Helvetica Neue"/>
            </a:endParaRPr>
          </a:p>
        </p:txBody>
      </p:sp>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 name="Google Shape;16;p9">
            <a:extLst>
              <a:ext uri="{FF2B5EF4-FFF2-40B4-BE49-F238E27FC236}">
                <a16:creationId xmlns:a16="http://schemas.microsoft.com/office/drawing/2014/main" id="{678A3358-99BA-3D24-C987-DD37B8D59255}"/>
              </a:ext>
            </a:extLst>
          </p:cNvPr>
          <p:cNvSpPr txBox="1">
            <a:spLocks/>
          </p:cNvSpPr>
          <p:nvPr userDrawn="1"/>
        </p:nvSpPr>
        <p:spPr>
          <a:xfrm>
            <a:off x="250371" y="629398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 name="Google Shape;16;p9">
            <a:extLst>
              <a:ext uri="{FF2B5EF4-FFF2-40B4-BE49-F238E27FC236}">
                <a16:creationId xmlns:a16="http://schemas.microsoft.com/office/drawing/2014/main" id="{9C839FAE-71EB-B5E4-CE0B-EF475FC56322}"/>
              </a:ext>
            </a:extLst>
          </p:cNvPr>
          <p:cNvSpPr txBox="1">
            <a:spLocks/>
          </p:cNvSpPr>
          <p:nvPr userDrawn="1"/>
        </p:nvSpPr>
        <p:spPr>
          <a:xfrm>
            <a:off x="250371" y="629398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5" name="Google Shape;86;p1">
            <a:extLst>
              <a:ext uri="{FF2B5EF4-FFF2-40B4-BE49-F238E27FC236}">
                <a16:creationId xmlns:a16="http://schemas.microsoft.com/office/drawing/2014/main" id="{39281BA8-C565-A82D-32A7-B6D716843ECA}"/>
              </a:ext>
            </a:extLst>
          </p:cNvPr>
          <p:cNvSpPr/>
          <p:nvPr userDrawn="1"/>
        </p:nvSpPr>
        <p:spPr>
          <a:xfrm>
            <a:off x="0" y="6147944"/>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33rd International Conference on Information Systems Development (ISD 2025)</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pl-PL" sz="1450" dirty="0" err="1">
                <a:solidFill>
                  <a:schemeClr val="lt1"/>
                </a:solidFill>
              </a:rPr>
              <a:t>Belgrade</a:t>
            </a:r>
            <a:r>
              <a:rPr lang="nn-NO" sz="1450" dirty="0">
                <a:solidFill>
                  <a:schemeClr val="lt1"/>
                </a:solidFill>
              </a:rPr>
              <a:t>, </a:t>
            </a:r>
            <a:r>
              <a:rPr lang="pl-PL" sz="1450" dirty="0">
                <a:solidFill>
                  <a:schemeClr val="lt1"/>
                </a:solidFill>
              </a:rPr>
              <a:t>Serbia, </a:t>
            </a:r>
            <a:r>
              <a:rPr lang="nn-NO" sz="1450" dirty="0">
                <a:solidFill>
                  <a:schemeClr val="lt1"/>
                </a:solidFill>
              </a:rPr>
              <a:t>September 3 – 5, 2025</a:t>
            </a:r>
            <a:endParaRPr lang="en-US" b="1" dirty="0">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4" name="Google Shape;86;p1">
            <a:extLst>
              <a:ext uri="{FF2B5EF4-FFF2-40B4-BE49-F238E27FC236}">
                <a16:creationId xmlns:a16="http://schemas.microsoft.com/office/drawing/2014/main" id="{CD7B080D-4AF1-6842-9ECD-986AB55D384D}"/>
              </a:ext>
            </a:extLst>
          </p:cNvPr>
          <p:cNvSpPr/>
          <p:nvPr userDrawn="1"/>
        </p:nvSpPr>
        <p:spPr>
          <a:xfrm>
            <a:off x="0" y="6131658"/>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33rd International Conference on Information Systems Development (ISD 2025)</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pl-PL" sz="1450" dirty="0" err="1">
                <a:solidFill>
                  <a:schemeClr val="lt1"/>
                </a:solidFill>
              </a:rPr>
              <a:t>Belgrade</a:t>
            </a:r>
            <a:r>
              <a:rPr lang="nn-NO" sz="1450" dirty="0">
                <a:solidFill>
                  <a:schemeClr val="lt1"/>
                </a:solidFill>
              </a:rPr>
              <a:t>, </a:t>
            </a:r>
            <a:r>
              <a:rPr lang="pl-PL" sz="1450" dirty="0">
                <a:solidFill>
                  <a:schemeClr val="lt1"/>
                </a:solidFill>
              </a:rPr>
              <a:t>Serbia, </a:t>
            </a:r>
            <a:r>
              <a:rPr lang="nn-NO" sz="1450" dirty="0">
                <a:solidFill>
                  <a:schemeClr val="lt1"/>
                </a:solidFill>
              </a:rPr>
              <a:t>September 3 – 5, 2025</a:t>
            </a:r>
            <a:endParaRPr lang="en-US" b="1" dirty="0">
              <a:solidFill>
                <a:schemeClr val="lt1"/>
              </a:solidFill>
              <a:latin typeface="Helvetica Neue"/>
              <a:ea typeface="Helvetica Neue"/>
              <a:cs typeface="Helvetica Neue"/>
              <a:sym typeface="Helvetica Neue"/>
            </a:endParaRPr>
          </a:p>
        </p:txBody>
      </p:sp>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 name="Google Shape;16;p9">
            <a:extLst>
              <a:ext uri="{FF2B5EF4-FFF2-40B4-BE49-F238E27FC236}">
                <a16:creationId xmlns:a16="http://schemas.microsoft.com/office/drawing/2014/main" id="{B13F6BAA-0EE0-A5BE-8E03-1A07252B18CC}"/>
              </a:ext>
            </a:extLst>
          </p:cNvPr>
          <p:cNvSpPr txBox="1">
            <a:spLocks/>
          </p:cNvSpPr>
          <p:nvPr userDrawn="1"/>
        </p:nvSpPr>
        <p:spPr>
          <a:xfrm>
            <a:off x="250371" y="629398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4" name="Google Shape;86;p1">
            <a:extLst>
              <a:ext uri="{FF2B5EF4-FFF2-40B4-BE49-F238E27FC236}">
                <a16:creationId xmlns:a16="http://schemas.microsoft.com/office/drawing/2014/main" id="{0654A321-220A-8E5F-C6DA-D8AC195FEE05}"/>
              </a:ext>
            </a:extLst>
          </p:cNvPr>
          <p:cNvSpPr/>
          <p:nvPr userDrawn="1"/>
        </p:nvSpPr>
        <p:spPr>
          <a:xfrm>
            <a:off x="0" y="6127630"/>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33rd International Conference on Information Systems Development (ISD 2025)</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pl-PL" sz="1450" dirty="0" err="1">
                <a:solidFill>
                  <a:schemeClr val="lt1"/>
                </a:solidFill>
              </a:rPr>
              <a:t>Belgrade</a:t>
            </a:r>
            <a:r>
              <a:rPr lang="nn-NO" sz="1450" dirty="0">
                <a:solidFill>
                  <a:schemeClr val="lt1"/>
                </a:solidFill>
              </a:rPr>
              <a:t>, </a:t>
            </a:r>
            <a:r>
              <a:rPr lang="pl-PL" sz="1450" dirty="0">
                <a:solidFill>
                  <a:schemeClr val="lt1"/>
                </a:solidFill>
              </a:rPr>
              <a:t>Serbia, </a:t>
            </a:r>
            <a:r>
              <a:rPr lang="nn-NO" sz="1450" dirty="0">
                <a:solidFill>
                  <a:schemeClr val="lt1"/>
                </a:solidFill>
              </a:rPr>
              <a:t>September 3 – 5, 2025</a:t>
            </a:r>
            <a:endParaRPr lang="en-US" b="1" dirty="0">
              <a:solidFill>
                <a:schemeClr val="lt1"/>
              </a:solidFill>
              <a:latin typeface="Helvetica Neue"/>
              <a:ea typeface="Helvetica Neue"/>
              <a:cs typeface="Helvetica Neue"/>
              <a:sym typeface="Helvetica Neue"/>
            </a:endParaRPr>
          </a:p>
        </p:txBody>
      </p:sp>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 name="Google Shape;16;p9">
            <a:extLst>
              <a:ext uri="{FF2B5EF4-FFF2-40B4-BE49-F238E27FC236}">
                <a16:creationId xmlns:a16="http://schemas.microsoft.com/office/drawing/2014/main" id="{F16B0202-6F05-5BDB-0F58-440F311E8B8E}"/>
              </a:ext>
            </a:extLst>
          </p:cNvPr>
          <p:cNvSpPr txBox="1">
            <a:spLocks/>
          </p:cNvSpPr>
          <p:nvPr userDrawn="1"/>
        </p:nvSpPr>
        <p:spPr>
          <a:xfrm>
            <a:off x="250371" y="629398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86;p1">
            <a:extLst>
              <a:ext uri="{FF2B5EF4-FFF2-40B4-BE49-F238E27FC236}">
                <a16:creationId xmlns:a16="http://schemas.microsoft.com/office/drawing/2014/main" id="{A948BA6C-02F7-07EF-1977-8BCD1A6D31A5}"/>
              </a:ext>
            </a:extLst>
          </p:cNvPr>
          <p:cNvSpPr/>
          <p:nvPr userDrawn="1"/>
        </p:nvSpPr>
        <p:spPr>
          <a:xfrm>
            <a:off x="0" y="6127630"/>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2</a:t>
            </a:r>
            <a:r>
              <a:rPr lang="pl-PL" b="1" dirty="0">
                <a:solidFill>
                  <a:schemeClr val="lt1"/>
                </a:solidFill>
                <a:latin typeface="Helvetica Neue"/>
                <a:ea typeface="Helvetica Neue"/>
                <a:cs typeface="Helvetica Neue"/>
                <a:sym typeface="Helvetica Neue"/>
              </a:rPr>
              <a:t>9</a:t>
            </a:r>
            <a:r>
              <a:rPr lang="en-US" b="1" dirty="0" err="1">
                <a:solidFill>
                  <a:schemeClr val="lt1"/>
                </a:solidFill>
                <a:latin typeface="Helvetica Neue"/>
                <a:ea typeface="Helvetica Neue"/>
                <a:cs typeface="Helvetica Neue"/>
                <a:sym typeface="Helvetica Neue"/>
              </a:rPr>
              <a:t>th</a:t>
            </a:r>
            <a:r>
              <a:rPr lang="en-US" b="1" dirty="0">
                <a:solidFill>
                  <a:schemeClr val="lt1"/>
                </a:solidFill>
                <a:latin typeface="Helvetica Neue"/>
                <a:ea typeface="Helvetica Neue"/>
                <a:cs typeface="Helvetica Neue"/>
                <a:sym typeface="Helvetica Neue"/>
              </a:rPr>
              <a:t> International Conference on Knowledge-Based and Intelligent Information &amp; Engineering Systems</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nn-NO" sz="1450" dirty="0">
                <a:solidFill>
                  <a:schemeClr val="lt1"/>
                </a:solidFill>
              </a:rPr>
              <a:t>Osaka, Japan</a:t>
            </a:r>
            <a:r>
              <a:rPr lang="pl-PL" sz="1450" dirty="0">
                <a:solidFill>
                  <a:schemeClr val="lt1"/>
                </a:solidFill>
              </a:rPr>
              <a:t>, </a:t>
            </a:r>
            <a:r>
              <a:rPr lang="nn-NO" sz="1450" dirty="0">
                <a:solidFill>
                  <a:schemeClr val="lt1"/>
                </a:solidFill>
              </a:rPr>
              <a:t>10-12 September 2025</a:t>
            </a:r>
            <a:endParaRPr lang="en-US" b="1" dirty="0">
              <a:solidFill>
                <a:schemeClr val="lt1"/>
              </a:solidFill>
              <a:latin typeface="Helvetica Neue"/>
              <a:ea typeface="Helvetica Neue"/>
              <a:cs typeface="Helvetica Neue"/>
              <a:sym typeface="Helvetica Neue"/>
            </a:endParaRPr>
          </a:p>
        </p:txBody>
      </p:sp>
      <p:sp>
        <p:nvSpPr>
          <p:cNvPr id="3" name="Google Shape;16;p9">
            <a:extLst>
              <a:ext uri="{FF2B5EF4-FFF2-40B4-BE49-F238E27FC236}">
                <a16:creationId xmlns:a16="http://schemas.microsoft.com/office/drawing/2014/main" id="{B6816CBD-0920-3740-7F9B-5752AA91EDA5}"/>
              </a:ext>
            </a:extLst>
          </p:cNvPr>
          <p:cNvSpPr txBox="1">
            <a:spLocks/>
          </p:cNvSpPr>
          <p:nvPr userDrawn="1"/>
        </p:nvSpPr>
        <p:spPr>
          <a:xfrm>
            <a:off x="250371" y="6293984"/>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 name="Google Shape;86;p1">
            <a:extLst>
              <a:ext uri="{FF2B5EF4-FFF2-40B4-BE49-F238E27FC236}">
                <a16:creationId xmlns:a16="http://schemas.microsoft.com/office/drawing/2014/main" id="{FA9AB703-6356-86B5-6D15-4882EC9A2E26}"/>
              </a:ext>
            </a:extLst>
          </p:cNvPr>
          <p:cNvSpPr/>
          <p:nvPr userDrawn="1"/>
        </p:nvSpPr>
        <p:spPr>
          <a:xfrm>
            <a:off x="0" y="6143959"/>
            <a:ext cx="12192000" cy="697832"/>
          </a:xfrm>
          <a:prstGeom prst="rect">
            <a:avLst/>
          </a:prstGeom>
          <a:gradFill>
            <a:gsLst>
              <a:gs pos="0">
                <a:srgbClr val="213F76"/>
              </a:gs>
              <a:gs pos="50000">
                <a:srgbClr val="2F5CAB"/>
              </a:gs>
              <a:gs pos="100000">
                <a:srgbClr val="3A6FCD"/>
              </a:gs>
            </a:gsLst>
            <a:lin ang="27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1100"/>
              <a:buFont typeface="Arial"/>
              <a:buNone/>
            </a:pPr>
            <a:r>
              <a:rPr lang="en-US" b="1" dirty="0">
                <a:solidFill>
                  <a:schemeClr val="lt1"/>
                </a:solidFill>
                <a:latin typeface="Helvetica Neue"/>
                <a:ea typeface="Helvetica Neue"/>
                <a:cs typeface="Helvetica Neue"/>
                <a:sym typeface="Helvetica Neue"/>
              </a:rPr>
              <a:t>33rd International Conference on Information Systems Development (ISD 2025)</a:t>
            </a:r>
            <a:endParaRPr lang="pl-PL" b="1" dirty="0">
              <a:solidFill>
                <a:schemeClr val="lt1"/>
              </a:solidFill>
              <a:latin typeface="Helvetica Neue"/>
              <a:ea typeface="Helvetica Neue"/>
              <a:cs typeface="Helvetica Neue"/>
              <a:sym typeface="Helvetica Neue"/>
            </a:endParaRPr>
          </a:p>
          <a:p>
            <a:pPr marL="0" lvl="0" indent="0" algn="r" rtl="0">
              <a:spcBef>
                <a:spcPts val="0"/>
              </a:spcBef>
              <a:spcAft>
                <a:spcPts val="0"/>
              </a:spcAft>
              <a:buClr>
                <a:schemeClr val="dk1"/>
              </a:buClr>
              <a:buSzPts val="1100"/>
              <a:buFont typeface="Arial"/>
              <a:buNone/>
            </a:pPr>
            <a:r>
              <a:rPr lang="pl-PL" sz="1450" dirty="0" err="1">
                <a:solidFill>
                  <a:schemeClr val="lt1"/>
                </a:solidFill>
              </a:rPr>
              <a:t>Belgrade</a:t>
            </a:r>
            <a:r>
              <a:rPr lang="nn-NO" sz="1450" dirty="0">
                <a:solidFill>
                  <a:schemeClr val="lt1"/>
                </a:solidFill>
              </a:rPr>
              <a:t>, </a:t>
            </a:r>
            <a:r>
              <a:rPr lang="pl-PL" sz="1450" dirty="0">
                <a:solidFill>
                  <a:schemeClr val="lt1"/>
                </a:solidFill>
              </a:rPr>
              <a:t>Serbia, </a:t>
            </a:r>
            <a:r>
              <a:rPr lang="nn-NO" sz="1450" dirty="0">
                <a:solidFill>
                  <a:schemeClr val="lt1"/>
                </a:solidFill>
              </a:rPr>
              <a:t>September 3 – 5, 2025</a:t>
            </a:r>
            <a:endParaRPr lang="en-US" b="1" dirty="0">
              <a:solidFill>
                <a:schemeClr val="lt1"/>
              </a:solidFill>
              <a:latin typeface="Helvetica Neue"/>
              <a:ea typeface="Helvetica Neue"/>
              <a:cs typeface="Helvetica Neue"/>
              <a:sym typeface="Helvetica Neue"/>
            </a:endParaRPr>
          </a:p>
        </p:txBody>
      </p:sp>
      <p:sp>
        <p:nvSpPr>
          <p:cNvPr id="4" name="Google Shape;16;p9">
            <a:extLst>
              <a:ext uri="{FF2B5EF4-FFF2-40B4-BE49-F238E27FC236}">
                <a16:creationId xmlns:a16="http://schemas.microsoft.com/office/drawing/2014/main" id="{FCDCABFD-C7AB-A939-6A34-0D9B191B05A3}"/>
              </a:ext>
            </a:extLst>
          </p:cNvPr>
          <p:cNvSpPr txBox="1">
            <a:spLocks noGrp="1"/>
          </p:cNvSpPr>
          <p:nvPr>
            <p:ph type="sldNum" idx="4"/>
          </p:nvPr>
        </p:nvSpPr>
        <p:spPr>
          <a:xfrm>
            <a:off x="250371" y="629398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mailto:ilona.paweloszek@pcz.p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626741" y="1647169"/>
            <a:ext cx="9144000" cy="1781831"/>
          </a:xfrm>
          <a:prstGeom prst="rect">
            <a:avLst/>
          </a:prstGeom>
          <a:noFill/>
          <a:ln>
            <a:noFill/>
          </a:ln>
        </p:spPr>
        <p:txBody>
          <a:bodyPr spcFirstLastPara="1" wrap="square" lIns="91425" tIns="45700" rIns="91425" bIns="45700" anchor="b" anchorCtr="0">
            <a:normAutofit fontScale="90000"/>
          </a:bodyPr>
          <a:lstStyle/>
          <a:p>
            <a:r>
              <a:rPr lang="en-US" sz="4900" noProof="0" dirty="0"/>
              <a:t>Benefits and Challenges of Generative AI in Software Development: </a:t>
            </a:r>
            <a:br>
              <a:rPr lang="en-US" sz="4900" noProof="0" dirty="0"/>
            </a:br>
            <a:r>
              <a:rPr lang="en-US" sz="4900" noProof="0" dirty="0"/>
              <a:t>A Survey-Based Study</a:t>
            </a:r>
            <a:endParaRPr lang="en-US" noProof="0" dirty="0"/>
          </a:p>
        </p:txBody>
      </p:sp>
      <p:sp>
        <p:nvSpPr>
          <p:cNvPr id="85" name="Google Shape;85;p1"/>
          <p:cNvSpPr txBox="1">
            <a:spLocks noGrp="1"/>
          </p:cNvSpPr>
          <p:nvPr>
            <p:ph type="subTitle" idx="1"/>
          </p:nvPr>
        </p:nvSpPr>
        <p:spPr>
          <a:xfrm>
            <a:off x="1390436" y="3991843"/>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noProof="0" dirty="0">
                <a:latin typeface="Calibri"/>
                <a:ea typeface="Calibri"/>
                <a:cs typeface="Calibri"/>
                <a:sym typeface="Calibri"/>
              </a:rPr>
              <a:t>Ilona </a:t>
            </a:r>
            <a:r>
              <a:rPr lang="en-US" noProof="0" dirty="0" err="1">
                <a:latin typeface="Calibri"/>
                <a:ea typeface="Calibri"/>
                <a:cs typeface="Calibri"/>
                <a:sym typeface="Calibri"/>
              </a:rPr>
              <a:t>Pawełoszek</a:t>
            </a:r>
            <a:endParaRPr lang="en-US" baseline="30000" noProof="0" dirty="0">
              <a:latin typeface="Calibri"/>
              <a:ea typeface="Calibri"/>
              <a:cs typeface="Calibri"/>
              <a:sym typeface="Calibri"/>
            </a:endParaRPr>
          </a:p>
          <a:p>
            <a:pPr marL="0" lvl="0" indent="0" algn="ctr" rtl="0">
              <a:lnSpc>
                <a:spcPct val="90000"/>
              </a:lnSpc>
              <a:spcBef>
                <a:spcPts val="0"/>
              </a:spcBef>
              <a:spcAft>
                <a:spcPts val="0"/>
              </a:spcAft>
              <a:buClr>
                <a:schemeClr val="dk1"/>
              </a:buClr>
              <a:buSzPts val="2400"/>
              <a:buNone/>
            </a:pPr>
            <a:endParaRPr lang="en-US" sz="1100" noProof="0" dirty="0">
              <a:latin typeface="Calibri"/>
              <a:ea typeface="Calibri"/>
              <a:cs typeface="Calibri"/>
              <a:sym typeface="Calibri"/>
            </a:endParaRPr>
          </a:p>
          <a:p>
            <a:pPr marL="0" lvl="0" indent="0" algn="ctr" rtl="0">
              <a:lnSpc>
                <a:spcPct val="90000"/>
              </a:lnSpc>
              <a:spcBef>
                <a:spcPts val="0"/>
              </a:spcBef>
              <a:spcAft>
                <a:spcPts val="0"/>
              </a:spcAft>
              <a:buClr>
                <a:schemeClr val="dk1"/>
              </a:buClr>
              <a:buSzPts val="2400"/>
              <a:buNone/>
            </a:pPr>
            <a:r>
              <a:rPr lang="en-US" sz="2400" noProof="0" dirty="0">
                <a:latin typeface="Calibri"/>
                <a:ea typeface="Calibri"/>
                <a:cs typeface="Calibri"/>
                <a:sym typeface="Calibri"/>
              </a:rPr>
              <a:t>Czestochowa University of Technology, </a:t>
            </a:r>
          </a:p>
          <a:p>
            <a:pPr marL="0" lvl="0" indent="0" algn="ctr" rtl="0">
              <a:lnSpc>
                <a:spcPct val="90000"/>
              </a:lnSpc>
              <a:spcBef>
                <a:spcPts val="0"/>
              </a:spcBef>
              <a:spcAft>
                <a:spcPts val="0"/>
              </a:spcAft>
              <a:buClr>
                <a:schemeClr val="dk1"/>
              </a:buClr>
              <a:buSzPts val="2400"/>
              <a:buNone/>
            </a:pPr>
            <a:r>
              <a:rPr lang="en-US" sz="2400" noProof="0" dirty="0">
                <a:latin typeface="Calibri"/>
                <a:ea typeface="Calibri"/>
                <a:cs typeface="Calibri"/>
                <a:sym typeface="Calibri"/>
              </a:rPr>
              <a:t>Poland</a:t>
            </a:r>
            <a:endParaRPr lang="en-US" noProof="0" dirty="0"/>
          </a:p>
          <a:p>
            <a:pPr marL="0" lvl="0" indent="0" algn="ctr" rtl="0">
              <a:lnSpc>
                <a:spcPct val="90000"/>
              </a:lnSpc>
              <a:spcBef>
                <a:spcPts val="1000"/>
              </a:spcBef>
              <a:spcAft>
                <a:spcPts val="0"/>
              </a:spcAft>
              <a:buClr>
                <a:schemeClr val="dk1"/>
              </a:buClr>
              <a:buSzPts val="2400"/>
              <a:buNone/>
            </a:pPr>
            <a:endParaRPr lang="en-US" noProof="0" dirty="0"/>
          </a:p>
        </p:txBody>
      </p:sp>
      <p:sp>
        <p:nvSpPr>
          <p:cNvPr id="87" name="Google Shape;87;p1" descr="Heriot-Watt University - Simple English Wikipedia, the free encyclopedia"/>
          <p:cNvSpPr/>
          <p:nvPr/>
        </p:nvSpPr>
        <p:spPr>
          <a:xfrm>
            <a:off x="2056153" y="6356684"/>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5">
            <a:extLst>
              <a:ext uri="{FF2B5EF4-FFF2-40B4-BE49-F238E27FC236}">
                <a16:creationId xmlns:a16="http://schemas.microsoft.com/office/drawing/2014/main" id="{4D506409-8C41-7DF9-5099-7D7137BBC5CA}"/>
              </a:ext>
            </a:extLst>
          </p:cNvPr>
          <p:cNvPicPr>
            <a:picLocks noChangeAspect="1"/>
          </p:cNvPicPr>
          <p:nvPr/>
        </p:nvPicPr>
        <p:blipFill rotWithShape="1">
          <a:blip r:embed="rId3"/>
          <a:srcRect t="8276" b="7457"/>
          <a:stretch/>
        </p:blipFill>
        <p:spPr bwMode="auto">
          <a:xfrm>
            <a:off x="6188264" y="568273"/>
            <a:ext cx="5883168" cy="495739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9616AC4-F054-0B17-5FBE-44AF3373B591}"/>
              </a:ext>
            </a:extLst>
          </p:cNvPr>
          <p:cNvSpPr>
            <a:spLocks noGrp="1"/>
          </p:cNvSpPr>
          <p:nvPr>
            <p:ph type="title"/>
          </p:nvPr>
        </p:nvSpPr>
        <p:spPr/>
        <p:txBody>
          <a:bodyPr/>
          <a:lstStyle/>
          <a:p>
            <a:r>
              <a:rPr lang="en-US" dirty="0"/>
              <a:t>RQ2: Usefulness Across </a:t>
            </a:r>
            <a:br>
              <a:rPr lang="pl-PL" dirty="0"/>
            </a:br>
            <a:r>
              <a:rPr lang="en-US" dirty="0"/>
              <a:t>Development Stages</a:t>
            </a:r>
          </a:p>
        </p:txBody>
      </p:sp>
      <p:sp>
        <p:nvSpPr>
          <p:cNvPr id="3" name="Text Placeholder 2">
            <a:extLst>
              <a:ext uri="{FF2B5EF4-FFF2-40B4-BE49-F238E27FC236}">
                <a16:creationId xmlns:a16="http://schemas.microsoft.com/office/drawing/2014/main" id="{FF4708BC-D76F-13BB-15AD-CC3010BC3B06}"/>
              </a:ext>
            </a:extLst>
          </p:cNvPr>
          <p:cNvSpPr>
            <a:spLocks noGrp="1"/>
          </p:cNvSpPr>
          <p:nvPr>
            <p:ph type="body" idx="1"/>
          </p:nvPr>
        </p:nvSpPr>
        <p:spPr>
          <a:xfrm>
            <a:off x="553170" y="1808110"/>
            <a:ext cx="5542830" cy="4417361"/>
          </a:xfrm>
        </p:spPr>
        <p:txBody>
          <a:bodyPr/>
          <a:lstStyle/>
          <a:p>
            <a:pPr>
              <a:buSzPct val="100000"/>
            </a:pPr>
            <a:r>
              <a:rPr lang="en-US" dirty="0"/>
              <a:t>Highest usefulness: Implementation, Testing.</a:t>
            </a:r>
          </a:p>
          <a:p>
            <a:pPr>
              <a:buSzPct val="100000"/>
            </a:pPr>
            <a:r>
              <a:rPr lang="en-US" dirty="0"/>
              <a:t>Lowest: Planning, Maintenance.</a:t>
            </a:r>
          </a:p>
          <a:p>
            <a:pPr>
              <a:buSzPct val="100000"/>
            </a:pPr>
            <a:r>
              <a:rPr lang="en-US" dirty="0"/>
              <a:t>Advanced users more positive across all stages.</a:t>
            </a:r>
            <a:br>
              <a:rPr lang="en-US" dirty="0"/>
            </a:br>
            <a:endParaRPr lang="en-US" dirty="0"/>
          </a:p>
        </p:txBody>
      </p:sp>
    </p:spTree>
    <p:extLst>
      <p:ext uri="{BB962C8B-B14F-4D97-AF65-F5344CB8AC3E}">
        <p14:creationId xmlns:p14="http://schemas.microsoft.com/office/powerpoint/2010/main" val="3290240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23F7A-3179-85F3-1F54-1DF1AAADF4CD}"/>
              </a:ext>
            </a:extLst>
          </p:cNvPr>
          <p:cNvSpPr>
            <a:spLocks noGrp="1"/>
          </p:cNvSpPr>
          <p:nvPr>
            <p:ph type="title"/>
          </p:nvPr>
        </p:nvSpPr>
        <p:spPr>
          <a:xfrm>
            <a:off x="569259" y="230994"/>
            <a:ext cx="10515600" cy="1325563"/>
          </a:xfrm>
        </p:spPr>
        <p:txBody>
          <a:bodyPr/>
          <a:lstStyle/>
          <a:p>
            <a:r>
              <a:rPr lang="en-US" dirty="0"/>
              <a:t>RQ3: Job Loss Concerns</a:t>
            </a:r>
          </a:p>
        </p:txBody>
      </p:sp>
      <p:pic>
        <p:nvPicPr>
          <p:cNvPr id="5" name="Picture 4">
            <a:extLst>
              <a:ext uri="{FF2B5EF4-FFF2-40B4-BE49-F238E27FC236}">
                <a16:creationId xmlns:a16="http://schemas.microsoft.com/office/drawing/2014/main" id="{6ECB3EC2-9BC2-8818-D5D4-4BCF41F9B37D}"/>
              </a:ext>
            </a:extLst>
          </p:cNvPr>
          <p:cNvPicPr>
            <a:picLocks noChangeAspect="1"/>
          </p:cNvPicPr>
          <p:nvPr/>
        </p:nvPicPr>
        <p:blipFill>
          <a:blip r:embed="rId3"/>
          <a:stretch>
            <a:fillRect/>
          </a:stretch>
        </p:blipFill>
        <p:spPr>
          <a:xfrm>
            <a:off x="406585" y="1575095"/>
            <a:ext cx="9048006" cy="4389129"/>
          </a:xfrm>
          <a:prstGeom prst="rect">
            <a:avLst/>
          </a:prstGeom>
        </p:spPr>
      </p:pic>
      <p:sp>
        <p:nvSpPr>
          <p:cNvPr id="7" name="TextBox 6">
            <a:extLst>
              <a:ext uri="{FF2B5EF4-FFF2-40B4-BE49-F238E27FC236}">
                <a16:creationId xmlns:a16="http://schemas.microsoft.com/office/drawing/2014/main" id="{FB1DDCAD-64F7-83AA-BCA5-34921CAE1943}"/>
              </a:ext>
            </a:extLst>
          </p:cNvPr>
          <p:cNvSpPr txBox="1"/>
          <p:nvPr/>
        </p:nvSpPr>
        <p:spPr>
          <a:xfrm>
            <a:off x="9183410" y="1830667"/>
            <a:ext cx="2727512" cy="1938992"/>
          </a:xfrm>
          <a:prstGeom prst="rect">
            <a:avLst/>
          </a:prstGeom>
          <a:noFill/>
        </p:spPr>
        <p:txBody>
          <a:bodyPr wrap="square">
            <a:spAutoFit/>
          </a:bodyPr>
          <a:lstStyle/>
          <a:p>
            <a:r>
              <a:rPr lang="en-US" sz="2000" dirty="0"/>
              <a:t>Most developers do not fear losing their jobs due to GenAI, but nearly one third express some level of concern.</a:t>
            </a:r>
          </a:p>
        </p:txBody>
      </p:sp>
    </p:spTree>
    <p:extLst>
      <p:ext uri="{BB962C8B-B14F-4D97-AF65-F5344CB8AC3E}">
        <p14:creationId xmlns:p14="http://schemas.microsoft.com/office/powerpoint/2010/main" val="2844092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9BAB9-A474-267A-436C-198B07A67E56}"/>
              </a:ext>
            </a:extLst>
          </p:cNvPr>
          <p:cNvSpPr>
            <a:spLocks noGrp="1"/>
          </p:cNvSpPr>
          <p:nvPr>
            <p:ph type="title"/>
          </p:nvPr>
        </p:nvSpPr>
        <p:spPr/>
        <p:txBody>
          <a:bodyPr/>
          <a:lstStyle/>
          <a:p>
            <a:r>
              <a:rPr lang="en-US" dirty="0"/>
              <a:t>RQ3: Job Loss Concerns</a:t>
            </a:r>
            <a:br>
              <a:rPr lang="en-US" dirty="0"/>
            </a:br>
            <a:endParaRPr lang="en-US" dirty="0"/>
          </a:p>
        </p:txBody>
      </p:sp>
      <p:sp>
        <p:nvSpPr>
          <p:cNvPr id="3" name="Text Placeholder 2">
            <a:extLst>
              <a:ext uri="{FF2B5EF4-FFF2-40B4-BE49-F238E27FC236}">
                <a16:creationId xmlns:a16="http://schemas.microsoft.com/office/drawing/2014/main" id="{6F74DD51-1E2F-E2A1-9D9A-D668A1BA74EB}"/>
              </a:ext>
            </a:extLst>
          </p:cNvPr>
          <p:cNvSpPr>
            <a:spLocks noGrp="1"/>
          </p:cNvSpPr>
          <p:nvPr>
            <p:ph type="body" idx="1"/>
          </p:nvPr>
        </p:nvSpPr>
        <p:spPr>
          <a:xfrm>
            <a:off x="764059" y="1253331"/>
            <a:ext cx="4653143" cy="4351338"/>
          </a:xfrm>
        </p:spPr>
        <p:txBody>
          <a:bodyPr/>
          <a:lstStyle/>
          <a:p>
            <a:pPr>
              <a:buSzPct val="100000"/>
            </a:pPr>
            <a:r>
              <a:rPr lang="en-US" dirty="0"/>
              <a:t>Less experienced developers (&lt;3 years) show the highest fear of job loss due to GenAI.</a:t>
            </a:r>
          </a:p>
          <a:p>
            <a:pPr>
              <a:buSzPct val="100000"/>
            </a:pPr>
            <a:r>
              <a:rPr lang="en-US" dirty="0"/>
              <a:t>Experienced professionals are less worried, likely due to familiarity with tech changes.</a:t>
            </a:r>
            <a:br>
              <a:rPr lang="en-US" dirty="0"/>
            </a:br>
            <a:endParaRPr lang="en-US" dirty="0"/>
          </a:p>
        </p:txBody>
      </p:sp>
      <p:pic>
        <p:nvPicPr>
          <p:cNvPr id="4" name="Obraz 6">
            <a:extLst>
              <a:ext uri="{FF2B5EF4-FFF2-40B4-BE49-F238E27FC236}">
                <a16:creationId xmlns:a16="http://schemas.microsoft.com/office/drawing/2014/main" id="{E549CB81-35F5-0152-8442-0349603C669A}"/>
              </a:ext>
            </a:extLst>
          </p:cNvPr>
          <p:cNvPicPr>
            <a:picLocks noChangeAspect="1"/>
          </p:cNvPicPr>
          <p:nvPr/>
        </p:nvPicPr>
        <p:blipFill>
          <a:blip r:embed="rId3"/>
          <a:srcRect/>
          <a:stretch/>
        </p:blipFill>
        <p:spPr>
          <a:xfrm>
            <a:off x="5442435" y="1313675"/>
            <a:ext cx="6428264" cy="4017665"/>
          </a:xfrm>
          <a:prstGeom prst="rect">
            <a:avLst/>
          </a:prstGeom>
        </p:spPr>
      </p:pic>
    </p:spTree>
    <p:extLst>
      <p:ext uri="{BB962C8B-B14F-4D97-AF65-F5344CB8AC3E}">
        <p14:creationId xmlns:p14="http://schemas.microsoft.com/office/powerpoint/2010/main" val="214722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CE36-797D-EF6F-0E8B-8B61A926C960}"/>
              </a:ext>
            </a:extLst>
          </p:cNvPr>
          <p:cNvSpPr>
            <a:spLocks noGrp="1"/>
          </p:cNvSpPr>
          <p:nvPr>
            <p:ph type="title"/>
          </p:nvPr>
        </p:nvSpPr>
        <p:spPr/>
        <p:txBody>
          <a:bodyPr/>
          <a:lstStyle/>
          <a:p>
            <a:r>
              <a:rPr lang="pl-PL" dirty="0"/>
              <a:t>R</a:t>
            </a:r>
            <a:r>
              <a:rPr lang="en-US" dirty="0"/>
              <a:t>Q3: </a:t>
            </a:r>
            <a:r>
              <a:rPr lang="pl-PL" dirty="0"/>
              <a:t>Productivity </a:t>
            </a:r>
            <a:r>
              <a:rPr lang="pl-PL" dirty="0" err="1"/>
              <a:t>Expectations</a:t>
            </a:r>
            <a:endParaRPr lang="en-US" dirty="0"/>
          </a:p>
        </p:txBody>
      </p:sp>
      <p:pic>
        <p:nvPicPr>
          <p:cNvPr id="7" name="Picture 6">
            <a:extLst>
              <a:ext uri="{FF2B5EF4-FFF2-40B4-BE49-F238E27FC236}">
                <a16:creationId xmlns:a16="http://schemas.microsoft.com/office/drawing/2014/main" id="{3A00A51F-09DD-F5F0-D73E-EA08750F7F4C}"/>
              </a:ext>
            </a:extLst>
          </p:cNvPr>
          <p:cNvPicPr>
            <a:picLocks noChangeAspect="1"/>
          </p:cNvPicPr>
          <p:nvPr/>
        </p:nvPicPr>
        <p:blipFill>
          <a:blip r:embed="rId3"/>
          <a:srcRect/>
          <a:stretch/>
        </p:blipFill>
        <p:spPr>
          <a:xfrm>
            <a:off x="1276222" y="1494565"/>
            <a:ext cx="9038581" cy="4384557"/>
          </a:xfrm>
          <a:prstGeom prst="rect">
            <a:avLst/>
          </a:prstGeom>
        </p:spPr>
      </p:pic>
    </p:spTree>
    <p:extLst>
      <p:ext uri="{BB962C8B-B14F-4D97-AF65-F5344CB8AC3E}">
        <p14:creationId xmlns:p14="http://schemas.microsoft.com/office/powerpoint/2010/main" val="3830314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9106-E244-04A1-3121-BD9DF6E540B0}"/>
              </a:ext>
            </a:extLst>
          </p:cNvPr>
          <p:cNvSpPr>
            <a:spLocks noGrp="1"/>
          </p:cNvSpPr>
          <p:nvPr>
            <p:ph type="title"/>
          </p:nvPr>
        </p:nvSpPr>
        <p:spPr>
          <a:xfrm>
            <a:off x="688658" y="252487"/>
            <a:ext cx="10515600" cy="1325563"/>
          </a:xfrm>
        </p:spPr>
        <p:txBody>
          <a:bodyPr/>
          <a:lstStyle/>
          <a:p>
            <a:r>
              <a:rPr lang="pl-PL" dirty="0"/>
              <a:t>R</a:t>
            </a:r>
            <a:r>
              <a:rPr lang="en-US" dirty="0"/>
              <a:t>Q3: Productivity Expectations</a:t>
            </a:r>
          </a:p>
        </p:txBody>
      </p:sp>
      <p:sp>
        <p:nvSpPr>
          <p:cNvPr id="3" name="Text Placeholder 2">
            <a:extLst>
              <a:ext uri="{FF2B5EF4-FFF2-40B4-BE49-F238E27FC236}">
                <a16:creationId xmlns:a16="http://schemas.microsoft.com/office/drawing/2014/main" id="{F62F9300-96C5-C3DD-383A-B43CF36D49F7}"/>
              </a:ext>
            </a:extLst>
          </p:cNvPr>
          <p:cNvSpPr>
            <a:spLocks noGrp="1"/>
          </p:cNvSpPr>
          <p:nvPr>
            <p:ph type="body" idx="1"/>
          </p:nvPr>
        </p:nvSpPr>
        <p:spPr>
          <a:xfrm>
            <a:off x="688658" y="1328495"/>
            <a:ext cx="10515600" cy="4351338"/>
          </a:xfrm>
        </p:spPr>
        <p:txBody>
          <a:bodyPr>
            <a:normAutofit/>
          </a:bodyPr>
          <a:lstStyle/>
          <a:p>
            <a:pPr>
              <a:buSzPct val="100000"/>
            </a:pPr>
            <a:r>
              <a:rPr lang="en-US" sz="2400" dirty="0"/>
              <a:t>Higher pressure to deliver tasks faster reported by:</a:t>
            </a:r>
            <a:endParaRPr lang="pl-PL" sz="2400" dirty="0"/>
          </a:p>
          <a:p>
            <a:pPr lvl="1">
              <a:buSzPct val="100000"/>
            </a:pPr>
            <a:r>
              <a:rPr lang="en-US" sz="2000" dirty="0"/>
              <a:t>Heavy AI tool users.</a:t>
            </a:r>
            <a:endParaRPr lang="pl-PL" sz="2000" dirty="0"/>
          </a:p>
          <a:p>
            <a:pPr lvl="1">
              <a:buSzPct val="100000"/>
            </a:pPr>
            <a:r>
              <a:rPr lang="en-US" sz="2000" dirty="0"/>
              <a:t>Early-career professionals.</a:t>
            </a:r>
          </a:p>
          <a:p>
            <a:pPr>
              <a:buSzPct val="100000"/>
            </a:pPr>
            <a:r>
              <a:rPr lang="en-US" sz="2400" dirty="0"/>
              <a:t>Suggests GenAI adoption may disproportionately affect junior staff.</a:t>
            </a:r>
            <a:br>
              <a:rPr lang="en-US" sz="2400" dirty="0"/>
            </a:br>
            <a:endParaRPr lang="en-US" sz="2400" dirty="0"/>
          </a:p>
        </p:txBody>
      </p:sp>
      <p:pic>
        <p:nvPicPr>
          <p:cNvPr id="4" name="Obraz 10">
            <a:extLst>
              <a:ext uri="{FF2B5EF4-FFF2-40B4-BE49-F238E27FC236}">
                <a16:creationId xmlns:a16="http://schemas.microsoft.com/office/drawing/2014/main" id="{BB43215D-AA7C-0C44-3840-EA66615053EF}"/>
              </a:ext>
            </a:extLst>
          </p:cNvPr>
          <p:cNvPicPr>
            <a:picLocks noChangeAspect="1"/>
          </p:cNvPicPr>
          <p:nvPr/>
        </p:nvPicPr>
        <p:blipFill>
          <a:blip r:embed="rId3"/>
          <a:stretch>
            <a:fillRect/>
          </a:stretch>
        </p:blipFill>
        <p:spPr bwMode="auto">
          <a:xfrm>
            <a:off x="235602" y="3153167"/>
            <a:ext cx="5927949" cy="3704833"/>
          </a:xfrm>
          <a:prstGeom prst="rect">
            <a:avLst/>
          </a:prstGeom>
          <a:noFill/>
          <a:ln>
            <a:noFill/>
          </a:ln>
        </p:spPr>
      </p:pic>
      <p:pic>
        <p:nvPicPr>
          <p:cNvPr id="5" name="Obraz 11">
            <a:extLst>
              <a:ext uri="{FF2B5EF4-FFF2-40B4-BE49-F238E27FC236}">
                <a16:creationId xmlns:a16="http://schemas.microsoft.com/office/drawing/2014/main" id="{B7C4EBD5-D915-1B9D-5852-4E8BFF6102C0}"/>
              </a:ext>
            </a:extLst>
          </p:cNvPr>
          <p:cNvPicPr>
            <a:picLocks noChangeAspect="1"/>
          </p:cNvPicPr>
          <p:nvPr/>
        </p:nvPicPr>
        <p:blipFill>
          <a:blip r:embed="rId4"/>
          <a:stretch>
            <a:fillRect/>
          </a:stretch>
        </p:blipFill>
        <p:spPr bwMode="auto">
          <a:xfrm>
            <a:off x="6163551" y="3153167"/>
            <a:ext cx="5793840" cy="3620733"/>
          </a:xfrm>
          <a:prstGeom prst="rect">
            <a:avLst/>
          </a:prstGeom>
          <a:noFill/>
          <a:ln>
            <a:noFill/>
          </a:ln>
        </p:spPr>
      </p:pic>
    </p:spTree>
    <p:extLst>
      <p:ext uri="{BB962C8B-B14F-4D97-AF65-F5344CB8AC3E}">
        <p14:creationId xmlns:p14="http://schemas.microsoft.com/office/powerpoint/2010/main" val="168133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061B9-15B9-45D1-611E-747F41F54340}"/>
              </a:ext>
            </a:extLst>
          </p:cNvPr>
          <p:cNvSpPr>
            <a:spLocks noGrp="1"/>
          </p:cNvSpPr>
          <p:nvPr>
            <p:ph type="title"/>
          </p:nvPr>
        </p:nvSpPr>
        <p:spPr>
          <a:xfrm>
            <a:off x="535204" y="365125"/>
            <a:ext cx="10515600" cy="1325563"/>
          </a:xfrm>
        </p:spPr>
        <p:txBody>
          <a:bodyPr/>
          <a:lstStyle/>
          <a:p>
            <a:r>
              <a:rPr lang="pl-PL" dirty="0"/>
              <a:t>RQ3: </a:t>
            </a:r>
            <a:r>
              <a:rPr lang="en-US" dirty="0"/>
              <a:t>Productivity Expectations by Age Group</a:t>
            </a:r>
          </a:p>
        </p:txBody>
      </p:sp>
      <p:sp>
        <p:nvSpPr>
          <p:cNvPr id="3" name="Text Placeholder 2">
            <a:extLst>
              <a:ext uri="{FF2B5EF4-FFF2-40B4-BE49-F238E27FC236}">
                <a16:creationId xmlns:a16="http://schemas.microsoft.com/office/drawing/2014/main" id="{136A1B2D-74DF-FA34-EEC1-FEF4D2618D14}"/>
              </a:ext>
            </a:extLst>
          </p:cNvPr>
          <p:cNvSpPr>
            <a:spLocks noGrp="1"/>
          </p:cNvSpPr>
          <p:nvPr>
            <p:ph type="body" idx="1"/>
          </p:nvPr>
        </p:nvSpPr>
        <p:spPr>
          <a:xfrm>
            <a:off x="356652" y="1690688"/>
            <a:ext cx="3964646" cy="3281700"/>
          </a:xfrm>
        </p:spPr>
        <p:txBody>
          <a:bodyPr>
            <a:normAutofit/>
          </a:bodyPr>
          <a:lstStyle/>
          <a:p>
            <a:pPr marL="114300" indent="0">
              <a:buNone/>
            </a:pPr>
            <a:r>
              <a:rPr lang="en-US" sz="2400" dirty="0"/>
              <a:t>👶 </a:t>
            </a:r>
            <a:r>
              <a:rPr lang="en-US" sz="2400" b="1" dirty="0"/>
              <a:t>&lt;25 years</a:t>
            </a:r>
            <a:r>
              <a:rPr lang="en-US" sz="2400" dirty="0"/>
              <a:t> → highest productivity expectations (median = 4.5).</a:t>
            </a:r>
          </a:p>
          <a:p>
            <a:pPr marL="114300" indent="0">
              <a:buNone/>
            </a:pPr>
            <a:r>
              <a:rPr lang="en-US" sz="2400" dirty="0"/>
              <a:t>👨 </a:t>
            </a:r>
            <a:r>
              <a:rPr lang="en-US" sz="2400" b="1" dirty="0"/>
              <a:t>25–44 years</a:t>
            </a:r>
            <a:r>
              <a:rPr lang="en-US" sz="2400" dirty="0"/>
              <a:t> → mixed results, generally higher than older groups.</a:t>
            </a:r>
          </a:p>
          <a:p>
            <a:pPr marL="114300" indent="0">
              <a:buNone/>
            </a:pPr>
            <a:r>
              <a:rPr lang="en-US" sz="2400" dirty="0"/>
              <a:t>👴 </a:t>
            </a:r>
            <a:r>
              <a:rPr lang="en-US" sz="2400" b="1" dirty="0"/>
              <a:t>45+ years</a:t>
            </a:r>
            <a:r>
              <a:rPr lang="en-US" sz="2400" dirty="0"/>
              <a:t> → lowest perceived pressure.</a:t>
            </a:r>
          </a:p>
          <a:p>
            <a:endParaRPr lang="en-US" sz="2400" dirty="0"/>
          </a:p>
        </p:txBody>
      </p:sp>
      <p:pic>
        <p:nvPicPr>
          <p:cNvPr id="5" name="Picture 4">
            <a:extLst>
              <a:ext uri="{FF2B5EF4-FFF2-40B4-BE49-F238E27FC236}">
                <a16:creationId xmlns:a16="http://schemas.microsoft.com/office/drawing/2014/main" id="{94EEE677-DE1F-C84C-5DFB-15EF20C46893}"/>
              </a:ext>
            </a:extLst>
          </p:cNvPr>
          <p:cNvPicPr>
            <a:picLocks noChangeAspect="1"/>
          </p:cNvPicPr>
          <p:nvPr/>
        </p:nvPicPr>
        <p:blipFill>
          <a:blip r:embed="rId3"/>
          <a:stretch>
            <a:fillRect/>
          </a:stretch>
        </p:blipFill>
        <p:spPr>
          <a:xfrm>
            <a:off x="4485865" y="1451402"/>
            <a:ext cx="7315215" cy="4572009"/>
          </a:xfrm>
          <a:prstGeom prst="rect">
            <a:avLst/>
          </a:prstGeom>
        </p:spPr>
      </p:pic>
      <p:sp>
        <p:nvSpPr>
          <p:cNvPr id="7" name="TextBox 6">
            <a:extLst>
              <a:ext uri="{FF2B5EF4-FFF2-40B4-BE49-F238E27FC236}">
                <a16:creationId xmlns:a16="http://schemas.microsoft.com/office/drawing/2014/main" id="{260A4282-AB1B-BF27-DC53-CF198629BCA4}"/>
              </a:ext>
            </a:extLst>
          </p:cNvPr>
          <p:cNvSpPr txBox="1"/>
          <p:nvPr/>
        </p:nvSpPr>
        <p:spPr>
          <a:xfrm>
            <a:off x="599230" y="5167312"/>
            <a:ext cx="4264946" cy="646331"/>
          </a:xfrm>
          <a:prstGeom prst="rect">
            <a:avLst/>
          </a:prstGeom>
          <a:noFill/>
        </p:spPr>
        <p:txBody>
          <a:bodyPr wrap="square">
            <a:spAutoFit/>
          </a:bodyPr>
          <a:lstStyle/>
          <a:p>
            <a:r>
              <a:rPr lang="pl-PL" sz="1800" dirty="0">
                <a:solidFill>
                  <a:srgbClr val="0070C0"/>
                </a:solidFill>
              </a:rPr>
              <a:t>➡️ </a:t>
            </a:r>
            <a:r>
              <a:rPr lang="en-US" sz="1800" i="1" dirty="0">
                <a:solidFill>
                  <a:srgbClr val="0070C0"/>
                </a:solidFill>
              </a:rPr>
              <a:t>Perceived productivity pressure decreases with age.</a:t>
            </a:r>
            <a:endParaRPr lang="en-US" sz="1800" dirty="0">
              <a:solidFill>
                <a:srgbClr val="0070C0"/>
              </a:solidFill>
            </a:endParaRPr>
          </a:p>
        </p:txBody>
      </p:sp>
    </p:spTree>
    <p:extLst>
      <p:ext uri="{BB962C8B-B14F-4D97-AF65-F5344CB8AC3E}">
        <p14:creationId xmlns:p14="http://schemas.microsoft.com/office/powerpoint/2010/main" val="424803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E6C1-2302-5E7F-D172-8AE7A7CD22BE}"/>
              </a:ext>
            </a:extLst>
          </p:cNvPr>
          <p:cNvSpPr>
            <a:spLocks noGrp="1"/>
          </p:cNvSpPr>
          <p:nvPr>
            <p:ph type="title"/>
          </p:nvPr>
        </p:nvSpPr>
        <p:spPr/>
        <p:txBody>
          <a:bodyPr/>
          <a:lstStyle/>
          <a:p>
            <a:r>
              <a:rPr lang="en-US" dirty="0"/>
              <a:t>RQ4: </a:t>
            </a:r>
            <a:r>
              <a:rPr lang="en-US" dirty="0" err="1"/>
              <a:t>Organisational</a:t>
            </a:r>
            <a:r>
              <a:rPr lang="en-US" dirty="0"/>
              <a:t> Support</a:t>
            </a:r>
          </a:p>
        </p:txBody>
      </p:sp>
      <p:sp>
        <p:nvSpPr>
          <p:cNvPr id="3" name="Text Placeholder 2">
            <a:extLst>
              <a:ext uri="{FF2B5EF4-FFF2-40B4-BE49-F238E27FC236}">
                <a16:creationId xmlns:a16="http://schemas.microsoft.com/office/drawing/2014/main" id="{9EA96DBA-070C-EB31-332A-8C8770E744E0}"/>
              </a:ext>
            </a:extLst>
          </p:cNvPr>
          <p:cNvSpPr>
            <a:spLocks noGrp="1"/>
          </p:cNvSpPr>
          <p:nvPr>
            <p:ph type="body" idx="1"/>
          </p:nvPr>
        </p:nvSpPr>
        <p:spPr>
          <a:xfrm>
            <a:off x="1561028" y="2540329"/>
            <a:ext cx="10515600" cy="1973837"/>
          </a:xfrm>
        </p:spPr>
        <p:txBody>
          <a:bodyPr>
            <a:normAutofit/>
          </a:bodyPr>
          <a:lstStyle/>
          <a:p>
            <a:pPr marL="114300" indent="0">
              <a:buNone/>
            </a:pPr>
            <a:r>
              <a:rPr lang="en-US" dirty="0"/>
              <a:t> Fear of job loss → H = 1.64, p = 0.4415 → not significant</a:t>
            </a:r>
            <a:endParaRPr lang="pl-PL" dirty="0"/>
          </a:p>
          <a:p>
            <a:pPr marL="114300" indent="0">
              <a:buNone/>
            </a:pPr>
            <a:endParaRPr lang="pl-PL" dirty="0"/>
          </a:p>
          <a:p>
            <a:pPr marL="114300" indent="0">
              <a:buNone/>
            </a:pPr>
            <a:r>
              <a:rPr lang="en-US" dirty="0"/>
              <a:t> Productivity expectations → H = 3.93, p = 0.1399 → not significant</a:t>
            </a:r>
            <a:endParaRPr lang="pl-PL" dirty="0"/>
          </a:p>
          <a:p>
            <a:pPr marL="114300" indent="0">
              <a:spcAft>
                <a:spcPts val="1200"/>
              </a:spcAft>
              <a:buNone/>
            </a:pPr>
            <a:endParaRPr lang="pl-PL" dirty="0"/>
          </a:p>
        </p:txBody>
      </p:sp>
      <p:pic>
        <p:nvPicPr>
          <p:cNvPr id="5" name="Picture 4">
            <a:extLst>
              <a:ext uri="{FF2B5EF4-FFF2-40B4-BE49-F238E27FC236}">
                <a16:creationId xmlns:a16="http://schemas.microsoft.com/office/drawing/2014/main" id="{FF8E9C6D-9039-30A2-3247-09D8EFCF6A3A}"/>
              </a:ext>
            </a:extLst>
          </p:cNvPr>
          <p:cNvPicPr>
            <a:picLocks noChangeAspect="1"/>
          </p:cNvPicPr>
          <p:nvPr/>
        </p:nvPicPr>
        <p:blipFill>
          <a:blip r:embed="rId3"/>
          <a:stretch>
            <a:fillRect/>
          </a:stretch>
        </p:blipFill>
        <p:spPr>
          <a:xfrm>
            <a:off x="475122" y="2141537"/>
            <a:ext cx="1137302" cy="1137302"/>
          </a:xfrm>
          <a:prstGeom prst="rect">
            <a:avLst/>
          </a:prstGeom>
        </p:spPr>
      </p:pic>
      <p:pic>
        <p:nvPicPr>
          <p:cNvPr id="7" name="Picture 6">
            <a:extLst>
              <a:ext uri="{FF2B5EF4-FFF2-40B4-BE49-F238E27FC236}">
                <a16:creationId xmlns:a16="http://schemas.microsoft.com/office/drawing/2014/main" id="{737BDB40-A8FD-B2D0-E84F-C82E9AF2B55B}"/>
              </a:ext>
            </a:extLst>
          </p:cNvPr>
          <p:cNvPicPr>
            <a:picLocks noChangeAspect="1"/>
          </p:cNvPicPr>
          <p:nvPr/>
        </p:nvPicPr>
        <p:blipFill>
          <a:blip r:embed="rId4"/>
          <a:stretch>
            <a:fillRect/>
          </a:stretch>
        </p:blipFill>
        <p:spPr>
          <a:xfrm>
            <a:off x="330467" y="3326340"/>
            <a:ext cx="1325563" cy="1325563"/>
          </a:xfrm>
          <a:prstGeom prst="rect">
            <a:avLst/>
          </a:prstGeom>
        </p:spPr>
      </p:pic>
      <p:sp>
        <p:nvSpPr>
          <p:cNvPr id="6" name="TextBox 5">
            <a:extLst>
              <a:ext uri="{FF2B5EF4-FFF2-40B4-BE49-F238E27FC236}">
                <a16:creationId xmlns:a16="http://schemas.microsoft.com/office/drawing/2014/main" id="{447D9911-D0A3-C9A1-0F22-C2BC6B9EB8F1}"/>
              </a:ext>
            </a:extLst>
          </p:cNvPr>
          <p:cNvSpPr txBox="1"/>
          <p:nvPr/>
        </p:nvSpPr>
        <p:spPr>
          <a:xfrm>
            <a:off x="552312" y="1567793"/>
            <a:ext cx="9298270" cy="523220"/>
          </a:xfrm>
          <a:prstGeom prst="rect">
            <a:avLst/>
          </a:prstGeom>
          <a:noFill/>
        </p:spPr>
        <p:txBody>
          <a:bodyPr wrap="square">
            <a:spAutoFit/>
          </a:bodyPr>
          <a:lstStyle/>
          <a:p>
            <a:pPr marL="114300" indent="0">
              <a:spcAft>
                <a:spcPts val="1200"/>
              </a:spcAft>
              <a:buNone/>
            </a:pPr>
            <a:r>
              <a:rPr lang="en-US" sz="2800" dirty="0"/>
              <a:t>Company stance on AI use does not significantly affect:</a:t>
            </a:r>
            <a:endParaRPr lang="pl-PL" sz="2800" dirty="0"/>
          </a:p>
        </p:txBody>
      </p:sp>
      <p:sp>
        <p:nvSpPr>
          <p:cNvPr id="9" name="TextBox 8">
            <a:extLst>
              <a:ext uri="{FF2B5EF4-FFF2-40B4-BE49-F238E27FC236}">
                <a16:creationId xmlns:a16="http://schemas.microsoft.com/office/drawing/2014/main" id="{5ED9D624-A9FD-F5E5-E15C-99CCC99A81BA}"/>
              </a:ext>
            </a:extLst>
          </p:cNvPr>
          <p:cNvSpPr txBox="1"/>
          <p:nvPr/>
        </p:nvSpPr>
        <p:spPr>
          <a:xfrm>
            <a:off x="2124199" y="4834650"/>
            <a:ext cx="7316684" cy="707886"/>
          </a:xfrm>
          <a:prstGeom prst="rect">
            <a:avLst/>
          </a:prstGeom>
          <a:noFill/>
        </p:spPr>
        <p:txBody>
          <a:bodyPr wrap="square">
            <a:spAutoFit/>
          </a:bodyPr>
          <a:lstStyle/>
          <a:p>
            <a:pPr marL="0" indent="0" algn="ctr">
              <a:spcAft>
                <a:spcPts val="1200"/>
              </a:spcAft>
              <a:buNone/>
            </a:pPr>
            <a:r>
              <a:rPr lang="en-US" sz="2000" dirty="0">
                <a:solidFill>
                  <a:srgbClr val="0070C0"/>
                </a:solidFill>
              </a:rPr>
              <a:t>👉 Perceptions </a:t>
            </a:r>
            <a:r>
              <a:rPr lang="pl-PL" sz="2000" dirty="0" err="1">
                <a:solidFill>
                  <a:srgbClr val="0070C0"/>
                </a:solidFill>
              </a:rPr>
              <a:t>are</a:t>
            </a:r>
            <a:r>
              <a:rPr lang="pl-PL" sz="2000" dirty="0">
                <a:solidFill>
                  <a:srgbClr val="0070C0"/>
                </a:solidFill>
              </a:rPr>
              <a:t> </a:t>
            </a:r>
            <a:r>
              <a:rPr lang="en-US" sz="2000" dirty="0">
                <a:solidFill>
                  <a:srgbClr val="0070C0"/>
                </a:solidFill>
              </a:rPr>
              <a:t>shaped more by user experience </a:t>
            </a:r>
            <a:br>
              <a:rPr lang="pl-PL" sz="2000" dirty="0">
                <a:solidFill>
                  <a:srgbClr val="0070C0"/>
                </a:solidFill>
              </a:rPr>
            </a:br>
            <a:r>
              <a:rPr lang="pl-PL" sz="2000" dirty="0">
                <a:solidFill>
                  <a:srgbClr val="0070C0"/>
                </a:solidFill>
              </a:rPr>
              <a:t>a</a:t>
            </a:r>
            <a:r>
              <a:rPr lang="en-US" sz="2000" dirty="0" err="1">
                <a:solidFill>
                  <a:srgbClr val="0070C0"/>
                </a:solidFill>
              </a:rPr>
              <a:t>nd</a:t>
            </a:r>
            <a:r>
              <a:rPr lang="en-US" sz="2000" dirty="0">
                <a:solidFill>
                  <a:srgbClr val="0070C0"/>
                </a:solidFill>
              </a:rPr>
              <a:t> seniority than by company policy.</a:t>
            </a:r>
          </a:p>
        </p:txBody>
      </p:sp>
    </p:spTree>
    <p:extLst>
      <p:ext uri="{BB962C8B-B14F-4D97-AF65-F5344CB8AC3E}">
        <p14:creationId xmlns:p14="http://schemas.microsoft.com/office/powerpoint/2010/main" val="1471922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F059-B952-948C-4B2D-E4176D0AE08A}"/>
              </a:ext>
            </a:extLst>
          </p:cNvPr>
          <p:cNvSpPr>
            <a:spLocks noGrp="1"/>
          </p:cNvSpPr>
          <p:nvPr>
            <p:ph type="title"/>
          </p:nvPr>
        </p:nvSpPr>
        <p:spPr>
          <a:xfrm>
            <a:off x="773944" y="284100"/>
            <a:ext cx="10515600" cy="1325563"/>
          </a:xfrm>
        </p:spPr>
        <p:txBody>
          <a:bodyPr/>
          <a:lstStyle/>
          <a:p>
            <a:r>
              <a:rPr lang="pl-PL" dirty="0"/>
              <a:t>RQ5 – </a:t>
            </a:r>
            <a:r>
              <a:rPr lang="en-US" dirty="0"/>
              <a:t>Developer</a:t>
            </a:r>
            <a:r>
              <a:rPr lang="pl-PL" dirty="0"/>
              <a:t> </a:t>
            </a:r>
            <a:r>
              <a:rPr lang="en-US" dirty="0"/>
              <a:t>Perspectives</a:t>
            </a:r>
          </a:p>
        </p:txBody>
      </p:sp>
      <p:sp>
        <p:nvSpPr>
          <p:cNvPr id="3" name="Text Placeholder 2">
            <a:extLst>
              <a:ext uri="{FF2B5EF4-FFF2-40B4-BE49-F238E27FC236}">
                <a16:creationId xmlns:a16="http://schemas.microsoft.com/office/drawing/2014/main" id="{967D7A8F-9AA8-B4A5-5D82-9774CF5526B4}"/>
              </a:ext>
            </a:extLst>
          </p:cNvPr>
          <p:cNvSpPr>
            <a:spLocks noGrp="1"/>
          </p:cNvSpPr>
          <p:nvPr>
            <p:ph type="body" idx="1"/>
          </p:nvPr>
        </p:nvSpPr>
        <p:spPr>
          <a:xfrm>
            <a:off x="620722" y="1559780"/>
            <a:ext cx="5567543" cy="4351338"/>
          </a:xfrm>
        </p:spPr>
        <p:txBody>
          <a:bodyPr>
            <a:normAutofit/>
          </a:bodyPr>
          <a:lstStyle/>
          <a:p>
            <a:pPr marL="114300" indent="0">
              <a:buNone/>
            </a:pPr>
            <a:r>
              <a:rPr lang="en-US" b="1" dirty="0">
                <a:solidFill>
                  <a:srgbClr val="0070C0"/>
                </a:solidFill>
              </a:rPr>
              <a:t>✅</a:t>
            </a:r>
            <a:r>
              <a:rPr lang="en-US" b="1" dirty="0">
                <a:solidFill>
                  <a:srgbClr val="00B050"/>
                </a:solidFill>
              </a:rPr>
              <a:t>Benefits</a:t>
            </a:r>
            <a:endParaRPr lang="en-US" dirty="0">
              <a:solidFill>
                <a:srgbClr val="00B050"/>
              </a:solidFill>
            </a:endParaRPr>
          </a:p>
          <a:p>
            <a:r>
              <a:rPr lang="en-US" dirty="0"/>
              <a:t>⏱️ Time-saving &amp; efficiency</a:t>
            </a:r>
          </a:p>
          <a:p>
            <a:r>
              <a:rPr lang="en-US" dirty="0"/>
              <a:t>🛠️ Problem-solving assistance</a:t>
            </a:r>
          </a:p>
          <a:p>
            <a:r>
              <a:rPr lang="en-US" dirty="0"/>
              <a:t>📘 Learning support</a:t>
            </a:r>
          </a:p>
          <a:p>
            <a:r>
              <a:rPr lang="en-US" dirty="0"/>
              <a:t>🎨 Creative enablement</a:t>
            </a:r>
          </a:p>
          <a:p>
            <a:endParaRPr lang="en-US" dirty="0"/>
          </a:p>
        </p:txBody>
      </p:sp>
      <p:sp>
        <p:nvSpPr>
          <p:cNvPr id="5" name="TextBox 4">
            <a:extLst>
              <a:ext uri="{FF2B5EF4-FFF2-40B4-BE49-F238E27FC236}">
                <a16:creationId xmlns:a16="http://schemas.microsoft.com/office/drawing/2014/main" id="{6BE17C2D-EF6C-8EA9-3082-0E54B4B56A64}"/>
              </a:ext>
            </a:extLst>
          </p:cNvPr>
          <p:cNvSpPr txBox="1"/>
          <p:nvPr/>
        </p:nvSpPr>
        <p:spPr>
          <a:xfrm>
            <a:off x="2243988" y="4698055"/>
            <a:ext cx="7208769" cy="1200329"/>
          </a:xfrm>
          <a:prstGeom prst="rect">
            <a:avLst/>
          </a:prstGeom>
          <a:noFill/>
        </p:spPr>
        <p:txBody>
          <a:bodyPr wrap="square">
            <a:spAutoFit/>
          </a:bodyPr>
          <a:lstStyle/>
          <a:p>
            <a:pPr algn="ctr"/>
            <a:r>
              <a:rPr lang="en-US" sz="2400" i="1" dirty="0">
                <a:solidFill>
                  <a:srgbClr val="0070C0"/>
                </a:solidFill>
              </a:rPr>
              <a:t>“AI helps me solve complex problems in languages I barely know, but sometimes the code simply doesn’t work.”</a:t>
            </a:r>
            <a:endParaRPr lang="en-US" sz="2400" dirty="0">
              <a:solidFill>
                <a:srgbClr val="0070C0"/>
              </a:solidFill>
            </a:endParaRPr>
          </a:p>
        </p:txBody>
      </p:sp>
      <p:sp>
        <p:nvSpPr>
          <p:cNvPr id="6" name="Text Placeholder 2">
            <a:extLst>
              <a:ext uri="{FF2B5EF4-FFF2-40B4-BE49-F238E27FC236}">
                <a16:creationId xmlns:a16="http://schemas.microsoft.com/office/drawing/2014/main" id="{0D3E2423-C220-C2DF-956C-46D89070F5E4}"/>
              </a:ext>
            </a:extLst>
          </p:cNvPr>
          <p:cNvSpPr txBox="1">
            <a:spLocks/>
          </p:cNvSpPr>
          <p:nvPr/>
        </p:nvSpPr>
        <p:spPr>
          <a:xfrm>
            <a:off x="5871931" y="1485893"/>
            <a:ext cx="6183321" cy="33529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b="1" dirty="0"/>
              <a:t>⚠️</a:t>
            </a:r>
            <a:r>
              <a:rPr lang="en-US" b="1" dirty="0">
                <a:solidFill>
                  <a:srgbClr val="FF0000"/>
                </a:solidFill>
              </a:rPr>
              <a:t>Challenges </a:t>
            </a:r>
            <a:endParaRPr lang="en-US" dirty="0">
              <a:solidFill>
                <a:srgbClr val="FF0000"/>
              </a:solidFill>
            </a:endParaRPr>
          </a:p>
          <a:p>
            <a:pPr>
              <a:spcBef>
                <a:spcPts val="600"/>
              </a:spcBef>
            </a:pPr>
            <a:r>
              <a:rPr lang="en-US" dirty="0"/>
              <a:t>❌ Hallucinations &amp; low code quality</a:t>
            </a:r>
          </a:p>
          <a:p>
            <a:pPr>
              <a:spcBef>
                <a:spcPts val="600"/>
              </a:spcBef>
            </a:pPr>
            <a:r>
              <a:rPr lang="en-US" dirty="0"/>
              <a:t>🧩 Lack of contextual awareness</a:t>
            </a:r>
          </a:p>
          <a:p>
            <a:pPr>
              <a:spcBef>
                <a:spcPts val="600"/>
              </a:spcBef>
            </a:pPr>
            <a:r>
              <a:rPr lang="en-US" dirty="0"/>
              <a:t>🔄 </a:t>
            </a:r>
            <a:r>
              <a:rPr lang="en-US" dirty="0" err="1"/>
              <a:t>Overgeneralisation</a:t>
            </a:r>
            <a:endParaRPr lang="en-US" dirty="0"/>
          </a:p>
          <a:p>
            <a:pPr>
              <a:spcBef>
                <a:spcPts val="600"/>
              </a:spcBef>
            </a:pPr>
            <a:r>
              <a:rPr lang="en-US" dirty="0"/>
              <a:t>🔒 Security/privacy concerns</a:t>
            </a:r>
          </a:p>
          <a:p>
            <a:pPr>
              <a:spcBef>
                <a:spcPts val="600"/>
              </a:spcBef>
            </a:pPr>
            <a:r>
              <a:rPr lang="en-US" dirty="0"/>
              <a:t>⚡ Overreliance risk</a:t>
            </a:r>
          </a:p>
          <a:p>
            <a:endParaRPr lang="en-US" dirty="0"/>
          </a:p>
        </p:txBody>
      </p:sp>
    </p:spTree>
    <p:extLst>
      <p:ext uri="{BB962C8B-B14F-4D97-AF65-F5344CB8AC3E}">
        <p14:creationId xmlns:p14="http://schemas.microsoft.com/office/powerpoint/2010/main" val="285088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8CC45-3070-F166-C439-5332C3B4E74D}"/>
              </a:ext>
            </a:extLst>
          </p:cNvPr>
          <p:cNvSpPr>
            <a:spLocks noGrp="1"/>
          </p:cNvSpPr>
          <p:nvPr>
            <p:ph type="title"/>
          </p:nvPr>
        </p:nvSpPr>
        <p:spPr/>
        <p:txBody>
          <a:bodyPr/>
          <a:lstStyle/>
          <a:p>
            <a:r>
              <a:rPr lang="en-US" dirty="0"/>
              <a:t>Practical Implications</a:t>
            </a:r>
          </a:p>
        </p:txBody>
      </p:sp>
      <p:sp>
        <p:nvSpPr>
          <p:cNvPr id="11" name="TextBox 10">
            <a:extLst>
              <a:ext uri="{FF2B5EF4-FFF2-40B4-BE49-F238E27FC236}">
                <a16:creationId xmlns:a16="http://schemas.microsoft.com/office/drawing/2014/main" id="{F634AF2B-FB2B-9E9B-EF37-CBBBC07B7210}"/>
              </a:ext>
            </a:extLst>
          </p:cNvPr>
          <p:cNvSpPr txBox="1"/>
          <p:nvPr/>
        </p:nvSpPr>
        <p:spPr>
          <a:xfrm>
            <a:off x="1535432" y="3690019"/>
            <a:ext cx="2262768" cy="1015663"/>
          </a:xfrm>
          <a:prstGeom prst="rect">
            <a:avLst/>
          </a:prstGeom>
          <a:noFill/>
        </p:spPr>
        <p:txBody>
          <a:bodyPr wrap="square">
            <a:spAutoFit/>
          </a:bodyPr>
          <a:lstStyle/>
          <a:p>
            <a:r>
              <a:rPr lang="en-US" sz="1800" b="1" dirty="0"/>
              <a:t>Tailored training</a:t>
            </a:r>
            <a:br>
              <a:rPr lang="pl-PL" b="1" dirty="0"/>
            </a:br>
            <a:r>
              <a:rPr lang="en-US" i="1" dirty="0"/>
              <a:t>Onboarding adapted to juniors, intermediates, </a:t>
            </a:r>
            <a:br>
              <a:rPr lang="pl-PL" i="1" dirty="0"/>
            </a:br>
            <a:r>
              <a:rPr lang="en-US" i="1" dirty="0"/>
              <a:t>and advanced users.</a:t>
            </a:r>
            <a:endParaRPr lang="en-US" dirty="0"/>
          </a:p>
        </p:txBody>
      </p:sp>
      <p:sp>
        <p:nvSpPr>
          <p:cNvPr id="13" name="TextBox 12">
            <a:extLst>
              <a:ext uri="{FF2B5EF4-FFF2-40B4-BE49-F238E27FC236}">
                <a16:creationId xmlns:a16="http://schemas.microsoft.com/office/drawing/2014/main" id="{8915A88B-1760-C253-33EB-B891E7A58833}"/>
              </a:ext>
            </a:extLst>
          </p:cNvPr>
          <p:cNvSpPr txBox="1"/>
          <p:nvPr/>
        </p:nvSpPr>
        <p:spPr>
          <a:xfrm>
            <a:off x="5015779" y="3690019"/>
            <a:ext cx="2028352" cy="1231106"/>
          </a:xfrm>
          <a:prstGeom prst="rect">
            <a:avLst/>
          </a:prstGeom>
          <a:noFill/>
        </p:spPr>
        <p:txBody>
          <a:bodyPr wrap="square">
            <a:spAutoFit/>
          </a:bodyPr>
          <a:lstStyle/>
          <a:p>
            <a:r>
              <a:rPr lang="en-US" sz="1600" b="1" dirty="0"/>
              <a:t>Transparent communication</a:t>
            </a:r>
            <a:br>
              <a:rPr lang="en-US" dirty="0"/>
            </a:br>
            <a:r>
              <a:rPr lang="en-US" i="1" dirty="0"/>
              <a:t>Clear messaging about both strengths and limitations of GenAI.</a:t>
            </a:r>
            <a:endParaRPr lang="en-US" dirty="0"/>
          </a:p>
        </p:txBody>
      </p:sp>
      <p:sp>
        <p:nvSpPr>
          <p:cNvPr id="15" name="Text Placeholder 14">
            <a:extLst>
              <a:ext uri="{FF2B5EF4-FFF2-40B4-BE49-F238E27FC236}">
                <a16:creationId xmlns:a16="http://schemas.microsoft.com/office/drawing/2014/main" id="{A402394D-DFA1-0AD7-B7BC-7B32A1A2C9A7}"/>
              </a:ext>
            </a:extLst>
          </p:cNvPr>
          <p:cNvSpPr>
            <a:spLocks noGrp="1"/>
          </p:cNvSpPr>
          <p:nvPr>
            <p:ph type="body" idx="1"/>
          </p:nvPr>
        </p:nvSpPr>
        <p:spPr>
          <a:xfrm>
            <a:off x="838200" y="5167312"/>
            <a:ext cx="10515600" cy="932547"/>
          </a:xfrm>
        </p:spPr>
        <p:txBody>
          <a:bodyPr>
            <a:normAutofit/>
          </a:bodyPr>
          <a:lstStyle/>
          <a:p>
            <a:pPr marL="114300" indent="0" algn="ctr">
              <a:buNone/>
            </a:pPr>
            <a:r>
              <a:rPr lang="en-US" sz="2400" dirty="0"/>
              <a:t>👉 </a:t>
            </a:r>
            <a:r>
              <a:rPr lang="en-US" sz="2400" i="1" dirty="0"/>
              <a:t>Successful integration requires both technical and human skills.</a:t>
            </a:r>
            <a:endParaRPr lang="en-US" sz="2400" dirty="0"/>
          </a:p>
        </p:txBody>
      </p:sp>
      <p:sp>
        <p:nvSpPr>
          <p:cNvPr id="17" name="TextBox 16">
            <a:extLst>
              <a:ext uri="{FF2B5EF4-FFF2-40B4-BE49-F238E27FC236}">
                <a16:creationId xmlns:a16="http://schemas.microsoft.com/office/drawing/2014/main" id="{C23E89EF-1E4F-0A34-54AB-CD47097FA8C3}"/>
              </a:ext>
            </a:extLst>
          </p:cNvPr>
          <p:cNvSpPr txBox="1"/>
          <p:nvPr/>
        </p:nvSpPr>
        <p:spPr>
          <a:xfrm>
            <a:off x="8157930" y="3645732"/>
            <a:ext cx="2167375" cy="984885"/>
          </a:xfrm>
          <a:prstGeom prst="rect">
            <a:avLst/>
          </a:prstGeom>
          <a:noFill/>
        </p:spPr>
        <p:txBody>
          <a:bodyPr wrap="square">
            <a:spAutoFit/>
          </a:bodyPr>
          <a:lstStyle/>
          <a:p>
            <a:r>
              <a:rPr lang="en-US" sz="1600" b="1" dirty="0"/>
              <a:t>Metacognitive skills</a:t>
            </a:r>
            <a:br>
              <a:rPr lang="en-US" dirty="0"/>
            </a:br>
            <a:r>
              <a:rPr lang="en-US" i="1" dirty="0"/>
              <a:t>Critical thinking, error detection, validation of AI outputs.</a:t>
            </a:r>
            <a:endParaRPr lang="en-US" dirty="0"/>
          </a:p>
        </p:txBody>
      </p:sp>
      <p:pic>
        <p:nvPicPr>
          <p:cNvPr id="19" name="Picture 18">
            <a:extLst>
              <a:ext uri="{FF2B5EF4-FFF2-40B4-BE49-F238E27FC236}">
                <a16:creationId xmlns:a16="http://schemas.microsoft.com/office/drawing/2014/main" id="{9CBEE93B-C4C5-82CE-534D-DCF18537FE0B}"/>
              </a:ext>
            </a:extLst>
          </p:cNvPr>
          <p:cNvPicPr>
            <a:picLocks noChangeAspect="1"/>
          </p:cNvPicPr>
          <p:nvPr/>
        </p:nvPicPr>
        <p:blipFill>
          <a:blip r:embed="rId3"/>
          <a:srcRect l="65177" t="12900" b="18414"/>
          <a:stretch/>
        </p:blipFill>
        <p:spPr>
          <a:xfrm>
            <a:off x="8330157" y="1936875"/>
            <a:ext cx="1499493" cy="1642403"/>
          </a:xfrm>
          <a:prstGeom prst="rect">
            <a:avLst/>
          </a:prstGeom>
        </p:spPr>
      </p:pic>
      <p:pic>
        <p:nvPicPr>
          <p:cNvPr id="20" name="Picture 19">
            <a:extLst>
              <a:ext uri="{FF2B5EF4-FFF2-40B4-BE49-F238E27FC236}">
                <a16:creationId xmlns:a16="http://schemas.microsoft.com/office/drawing/2014/main" id="{9CBEE93B-C4C5-82CE-534D-DCF18537FE0B}"/>
              </a:ext>
            </a:extLst>
          </p:cNvPr>
          <p:cNvPicPr>
            <a:picLocks noChangeAspect="1"/>
          </p:cNvPicPr>
          <p:nvPr/>
        </p:nvPicPr>
        <p:blipFill>
          <a:blip r:embed="rId3"/>
          <a:srcRect l="23807" t="14442" r="34785" b="15027"/>
          <a:stretch/>
        </p:blipFill>
        <p:spPr>
          <a:xfrm>
            <a:off x="5015779" y="1770937"/>
            <a:ext cx="1685114" cy="1738312"/>
          </a:xfrm>
          <a:prstGeom prst="rect">
            <a:avLst/>
          </a:prstGeom>
        </p:spPr>
      </p:pic>
      <p:pic>
        <p:nvPicPr>
          <p:cNvPr id="22" name="Picture 21">
            <a:extLst>
              <a:ext uri="{FF2B5EF4-FFF2-40B4-BE49-F238E27FC236}">
                <a16:creationId xmlns:a16="http://schemas.microsoft.com/office/drawing/2014/main" id="{90EEFD66-A4E9-A065-46F2-C45418BFFE81}"/>
              </a:ext>
            </a:extLst>
          </p:cNvPr>
          <p:cNvPicPr>
            <a:picLocks noChangeAspect="1"/>
          </p:cNvPicPr>
          <p:nvPr/>
        </p:nvPicPr>
        <p:blipFill>
          <a:blip r:embed="rId4"/>
          <a:stretch>
            <a:fillRect/>
          </a:stretch>
        </p:blipFill>
        <p:spPr>
          <a:xfrm>
            <a:off x="1430421" y="1683368"/>
            <a:ext cx="1962364" cy="1962364"/>
          </a:xfrm>
          <a:prstGeom prst="rect">
            <a:avLst/>
          </a:prstGeom>
        </p:spPr>
      </p:pic>
      <p:pic>
        <p:nvPicPr>
          <p:cNvPr id="24" name="Picture 23">
            <a:extLst>
              <a:ext uri="{FF2B5EF4-FFF2-40B4-BE49-F238E27FC236}">
                <a16:creationId xmlns:a16="http://schemas.microsoft.com/office/drawing/2014/main" id="{9CBDD97D-3976-AA1B-1412-23AC1D5095B5}"/>
              </a:ext>
            </a:extLst>
          </p:cNvPr>
          <p:cNvPicPr>
            <a:picLocks noChangeAspect="1"/>
          </p:cNvPicPr>
          <p:nvPr/>
        </p:nvPicPr>
        <p:blipFill>
          <a:blip r:embed="rId5"/>
          <a:srcRect l="33471" t="53806" b="7940"/>
          <a:stretch/>
        </p:blipFill>
        <p:spPr>
          <a:xfrm>
            <a:off x="2107389" y="2778905"/>
            <a:ext cx="1270180" cy="730344"/>
          </a:xfrm>
          <a:prstGeom prst="rect">
            <a:avLst/>
          </a:prstGeom>
        </p:spPr>
      </p:pic>
    </p:spTree>
    <p:extLst>
      <p:ext uri="{BB962C8B-B14F-4D97-AF65-F5344CB8AC3E}">
        <p14:creationId xmlns:p14="http://schemas.microsoft.com/office/powerpoint/2010/main" val="1964770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C1436-2F7D-AA30-66AD-84EA1967C065}"/>
              </a:ext>
            </a:extLst>
          </p:cNvPr>
          <p:cNvSpPr>
            <a:spLocks noGrp="1"/>
          </p:cNvSpPr>
          <p:nvPr>
            <p:ph type="title"/>
          </p:nvPr>
        </p:nvSpPr>
        <p:spPr/>
        <p:txBody>
          <a:bodyPr/>
          <a:lstStyle/>
          <a:p>
            <a:r>
              <a:rPr lang="en-US" dirty="0"/>
              <a:t>Limitations &amp; Future Work</a:t>
            </a:r>
          </a:p>
        </p:txBody>
      </p:sp>
      <p:sp>
        <p:nvSpPr>
          <p:cNvPr id="3" name="Text Placeholder 2">
            <a:extLst>
              <a:ext uri="{FF2B5EF4-FFF2-40B4-BE49-F238E27FC236}">
                <a16:creationId xmlns:a16="http://schemas.microsoft.com/office/drawing/2014/main" id="{D79B2C63-6648-A66E-5303-08840B2C88B6}"/>
              </a:ext>
            </a:extLst>
          </p:cNvPr>
          <p:cNvSpPr>
            <a:spLocks noGrp="1"/>
          </p:cNvSpPr>
          <p:nvPr>
            <p:ph type="body" idx="1"/>
          </p:nvPr>
        </p:nvSpPr>
        <p:spPr>
          <a:xfrm>
            <a:off x="976480" y="2414123"/>
            <a:ext cx="5119519" cy="2128190"/>
          </a:xfrm>
        </p:spPr>
        <p:txBody>
          <a:bodyPr>
            <a:normAutofit/>
          </a:bodyPr>
          <a:lstStyle/>
          <a:p>
            <a:pPr marL="114300" indent="0">
              <a:buSzPct val="100000"/>
              <a:buNone/>
            </a:pPr>
            <a:r>
              <a:rPr lang="pl-PL" sz="2400" b="1" dirty="0" err="1"/>
              <a:t>Limitations</a:t>
            </a:r>
            <a:endParaRPr lang="pl-PL" sz="2400" b="1" dirty="0"/>
          </a:p>
          <a:p>
            <a:pPr>
              <a:buSzPct val="100000"/>
            </a:pPr>
            <a:r>
              <a:rPr lang="en-US" sz="2400" dirty="0"/>
              <a:t>Small, non-representative sample.</a:t>
            </a:r>
          </a:p>
          <a:p>
            <a:pPr>
              <a:buSzPct val="100000"/>
            </a:pPr>
            <a:r>
              <a:rPr lang="en-US" sz="2400" dirty="0"/>
              <a:t>No tool-specific comparisons.</a:t>
            </a:r>
          </a:p>
        </p:txBody>
      </p:sp>
      <p:sp>
        <p:nvSpPr>
          <p:cNvPr id="6" name="Text Placeholder 2">
            <a:extLst>
              <a:ext uri="{FF2B5EF4-FFF2-40B4-BE49-F238E27FC236}">
                <a16:creationId xmlns:a16="http://schemas.microsoft.com/office/drawing/2014/main" id="{81D791B4-E45F-E9AB-DBEF-27B2B22D1152}"/>
              </a:ext>
            </a:extLst>
          </p:cNvPr>
          <p:cNvSpPr txBox="1">
            <a:spLocks/>
          </p:cNvSpPr>
          <p:nvPr/>
        </p:nvSpPr>
        <p:spPr>
          <a:xfrm>
            <a:off x="6464134" y="2138227"/>
            <a:ext cx="4585855" cy="303941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SzPct val="100000"/>
              <a:buNone/>
            </a:pPr>
            <a:r>
              <a:rPr lang="en-US" sz="2400" b="1" dirty="0"/>
              <a:t>Future research:</a:t>
            </a:r>
            <a:endParaRPr lang="pl-PL" sz="2400" b="1" dirty="0"/>
          </a:p>
          <a:p>
            <a:pPr lvl="1">
              <a:buSzPct val="66000"/>
            </a:pPr>
            <a:r>
              <a:rPr lang="en-US" sz="2000" dirty="0"/>
              <a:t>Impact on teamwork and agile decision-making.</a:t>
            </a:r>
            <a:endParaRPr lang="pl-PL" sz="2000" dirty="0"/>
          </a:p>
          <a:p>
            <a:pPr lvl="1">
              <a:buSzPct val="66000"/>
            </a:pPr>
            <a:r>
              <a:rPr lang="en-US" sz="2000" dirty="0"/>
              <a:t>Long-term career paths.</a:t>
            </a:r>
            <a:endParaRPr lang="pl-PL" sz="2000" dirty="0"/>
          </a:p>
          <a:p>
            <a:pPr lvl="1">
              <a:buSzPct val="66000"/>
            </a:pPr>
            <a:r>
              <a:rPr lang="en-US" sz="2000" dirty="0"/>
              <a:t>Education model changes.</a:t>
            </a:r>
            <a:endParaRPr lang="pl-PL" sz="2000" dirty="0"/>
          </a:p>
          <a:p>
            <a:pPr lvl="1">
              <a:buSzPct val="66000"/>
            </a:pPr>
            <a:r>
              <a:rPr lang="en-US" sz="2000" dirty="0"/>
              <a:t>Quality assessment of AI-generated code.</a:t>
            </a:r>
          </a:p>
        </p:txBody>
      </p:sp>
    </p:spTree>
    <p:extLst>
      <p:ext uri="{BB962C8B-B14F-4D97-AF65-F5344CB8AC3E}">
        <p14:creationId xmlns:p14="http://schemas.microsoft.com/office/powerpoint/2010/main" val="3737963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5A5A5"/>
              </a:buClr>
              <a:buSzPts val="4000"/>
              <a:buFont typeface="Calibri"/>
              <a:buNone/>
            </a:pPr>
            <a:r>
              <a:rPr lang="en-US" sz="4000" noProof="0" dirty="0"/>
              <a:t>Context &amp; Motivation</a:t>
            </a:r>
          </a:p>
        </p:txBody>
      </p:sp>
      <p:sp>
        <p:nvSpPr>
          <p:cNvPr id="94" name="Google Shape;94;p2"/>
          <p:cNvSpPr txBox="1">
            <a:spLocks noGrp="1"/>
          </p:cNvSpPr>
          <p:nvPr>
            <p:ph type="body" idx="1"/>
          </p:nvPr>
        </p:nvSpPr>
        <p:spPr>
          <a:xfrm>
            <a:off x="864333" y="1690688"/>
            <a:ext cx="5574368" cy="4232274"/>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1200"/>
              </a:spcAft>
              <a:buClr>
                <a:schemeClr val="dk1"/>
              </a:buClr>
              <a:buSzPts val="2200"/>
              <a:buChar char="•"/>
            </a:pPr>
            <a:r>
              <a:rPr lang="en-US" noProof="0" dirty="0"/>
              <a:t>Generative AI tools (GitHub Copilot, </a:t>
            </a:r>
            <a:r>
              <a:rPr lang="en-US" noProof="0" dirty="0" err="1"/>
              <a:t>Tabnine</a:t>
            </a:r>
            <a:r>
              <a:rPr lang="en-US" noProof="0" dirty="0"/>
              <a:t>, Codex) are reshaping coding practices.</a:t>
            </a:r>
          </a:p>
          <a:p>
            <a:pPr marL="228600" lvl="0" indent="-228600" algn="l" rtl="0">
              <a:lnSpc>
                <a:spcPct val="90000"/>
              </a:lnSpc>
              <a:spcBef>
                <a:spcPts val="0"/>
              </a:spcBef>
              <a:spcAft>
                <a:spcPts val="1200"/>
              </a:spcAft>
              <a:buClr>
                <a:schemeClr val="dk1"/>
              </a:buClr>
              <a:buSzPts val="2200"/>
              <a:buChar char="•"/>
            </a:pPr>
            <a:r>
              <a:rPr lang="en-US" noProof="0" dirty="0"/>
              <a:t>Potential: up to 45% cost reduction, 30–50% productivity gains (McKinsey).</a:t>
            </a:r>
            <a:endParaRPr lang="pl-PL" noProof="0" dirty="0"/>
          </a:p>
          <a:p>
            <a:pPr marL="0" lvl="0" indent="0" algn="l" rtl="0">
              <a:lnSpc>
                <a:spcPct val="90000"/>
              </a:lnSpc>
              <a:spcBef>
                <a:spcPts val="0"/>
              </a:spcBef>
              <a:spcAft>
                <a:spcPts val="1200"/>
              </a:spcAft>
              <a:buClr>
                <a:schemeClr val="dk1"/>
              </a:buClr>
              <a:buSzPts val="2200"/>
              <a:buNone/>
            </a:pPr>
            <a:r>
              <a:rPr lang="en-US" noProof="0" dirty="0"/>
              <a:t>Research gaps:</a:t>
            </a:r>
          </a:p>
          <a:p>
            <a:pPr marL="228600" lvl="0" indent="-228600" algn="l" rtl="0">
              <a:lnSpc>
                <a:spcPct val="90000"/>
              </a:lnSpc>
              <a:spcBef>
                <a:spcPts val="0"/>
              </a:spcBef>
              <a:spcAft>
                <a:spcPts val="1200"/>
              </a:spcAft>
              <a:buClr>
                <a:schemeClr val="dk1"/>
              </a:buClr>
              <a:buSzPts val="2200"/>
              <a:buChar char="•"/>
            </a:pPr>
            <a:r>
              <a:rPr lang="en-US" noProof="0" dirty="0" err="1"/>
              <a:t>Organisational</a:t>
            </a:r>
            <a:r>
              <a:rPr lang="en-US" noProof="0" dirty="0"/>
              <a:t> context and developer roles.</a:t>
            </a:r>
          </a:p>
          <a:p>
            <a:pPr marL="228600" lvl="0" indent="-228600" algn="l" rtl="0">
              <a:lnSpc>
                <a:spcPct val="90000"/>
              </a:lnSpc>
              <a:spcBef>
                <a:spcPts val="0"/>
              </a:spcBef>
              <a:spcAft>
                <a:spcPts val="1200"/>
              </a:spcAft>
              <a:buClr>
                <a:schemeClr val="dk1"/>
              </a:buClr>
              <a:buSzPts val="2200"/>
              <a:buChar char="•"/>
            </a:pPr>
            <a:r>
              <a:rPr lang="en-US" noProof="0" dirty="0"/>
              <a:t>Stages beyond implementation (e.g., planning, design).</a:t>
            </a:r>
          </a:p>
        </p:txBody>
      </p:sp>
      <p:sp>
        <p:nvSpPr>
          <p:cNvPr id="96" name="Google Shape;96;p2" descr="Heriot-Watt University - Simple English Wikipedia, the free encyclopedia"/>
          <p:cNvSpPr/>
          <p:nvPr/>
        </p:nvSpPr>
        <p:spPr>
          <a:xfrm>
            <a:off x="2056153" y="6356684"/>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 name="AutoShape 2" descr="A visually striking illustration of a smart city with a Digital Twin overlay, divided into two halves. On the left side, a modern cityscape with tall buildings, roads, and infrastructure is depicted, bustling with activity. Vibrant colors show energy and movement, with connected vehicles, people walking, and digital billboards. On the right side, a Digital Twin of the city appears as a holographic or transparent 3D model mirroring the real city. The Digital Twin has glowing lines, data streams, and digital elements representing real-time monitoring and data analysis, with icons or small screens displaying data points like traffic flow, energy consumption, and air quality. The center of the image blends the physical and digital aspects together, illustrating how the Digital Twin interacts with the real city. Contrasting colors are used, with cool blues and greens for the digital side, and warm tones for the real city. Futuristic touches like drones, autonomous vehicles, and smart infrastructure emphasize the advanced technology involved.">
            <a:extLst>
              <a:ext uri="{FF2B5EF4-FFF2-40B4-BE49-F238E27FC236}">
                <a16:creationId xmlns:a16="http://schemas.microsoft.com/office/drawing/2014/main" id="{115568D7-B87E-029D-0C5E-8E2D1337C8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028" name="Picture 4">
            <a:extLst>
              <a:ext uri="{FF2B5EF4-FFF2-40B4-BE49-F238E27FC236}">
                <a16:creationId xmlns:a16="http://schemas.microsoft.com/office/drawing/2014/main" id="{9065CA46-404C-3DB3-27E7-73F653E95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027" y="754778"/>
            <a:ext cx="5230012" cy="5230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2A5A"/>
        </a:solidFill>
        <a:effectLst/>
      </p:bgPr>
    </p:bg>
    <p:spTree>
      <p:nvGrpSpPr>
        <p:cNvPr id="1" name="">
          <a:extLst>
            <a:ext uri="{FF2B5EF4-FFF2-40B4-BE49-F238E27FC236}">
              <a16:creationId xmlns:a16="http://schemas.microsoft.com/office/drawing/2014/main" id="{8C887176-26BC-E125-E1B2-E56014910403}"/>
            </a:ext>
          </a:extLst>
        </p:cNvPr>
        <p:cNvGrpSpPr/>
        <p:nvPr/>
      </p:nvGrpSpPr>
      <p:grpSpPr>
        <a:xfrm>
          <a:off x="0" y="0"/>
          <a:ext cx="0" cy="0"/>
          <a:chOff x="0" y="0"/>
          <a:chExt cx="0" cy="0"/>
        </a:xfrm>
      </p:grpSpPr>
      <p:pic>
        <p:nvPicPr>
          <p:cNvPr id="5" name="Obraz 4">
            <a:extLst>
              <a:ext uri="{FF2B5EF4-FFF2-40B4-BE49-F238E27FC236}">
                <a16:creationId xmlns:a16="http://schemas.microsoft.com/office/drawing/2014/main" id="{3FED6F53-EBB9-9A99-DDDA-7BFD74053704}"/>
              </a:ext>
            </a:extLst>
          </p:cNvPr>
          <p:cNvPicPr>
            <a:picLocks noChangeAspect="1"/>
          </p:cNvPicPr>
          <p:nvPr/>
        </p:nvPicPr>
        <p:blipFill>
          <a:blip r:embed="rId3"/>
          <a:srcRect t="1869" b="1869"/>
          <a:stretch/>
        </p:blipFill>
        <p:spPr>
          <a:xfrm>
            <a:off x="375677" y="940085"/>
            <a:ext cx="7478246" cy="4799169"/>
          </a:xfrm>
          <a:prstGeom prst="rect">
            <a:avLst/>
          </a:prstGeom>
        </p:spPr>
      </p:pic>
      <p:sp>
        <p:nvSpPr>
          <p:cNvPr id="6" name="pole tekstowe 5">
            <a:extLst>
              <a:ext uri="{FF2B5EF4-FFF2-40B4-BE49-F238E27FC236}">
                <a16:creationId xmlns:a16="http://schemas.microsoft.com/office/drawing/2014/main" id="{ECA86898-DE6C-4D85-091A-87A1FA9BC174}"/>
              </a:ext>
            </a:extLst>
          </p:cNvPr>
          <p:cNvSpPr txBox="1"/>
          <p:nvPr/>
        </p:nvSpPr>
        <p:spPr>
          <a:xfrm>
            <a:off x="8188985" y="2984878"/>
            <a:ext cx="3895805" cy="707886"/>
          </a:xfrm>
          <a:prstGeom prst="rect">
            <a:avLst/>
          </a:prstGeom>
          <a:noFill/>
        </p:spPr>
        <p:txBody>
          <a:bodyPr wrap="square" rtlCol="0">
            <a:spAutoFit/>
          </a:bodyPr>
          <a:lstStyle/>
          <a:p>
            <a:pPr algn="ctr"/>
            <a:r>
              <a:rPr lang="pl-PL" sz="2000" dirty="0">
                <a:solidFill>
                  <a:schemeClr val="bg1"/>
                </a:solidFill>
              </a:rPr>
              <a:t>Ilona </a:t>
            </a:r>
            <a:r>
              <a:rPr lang="pl-PL" sz="2000" dirty="0" err="1">
                <a:solidFill>
                  <a:schemeClr val="bg1"/>
                </a:solidFill>
              </a:rPr>
              <a:t>Pawełoszek</a:t>
            </a:r>
            <a:endParaRPr lang="pl-PL" sz="2000" dirty="0">
              <a:solidFill>
                <a:schemeClr val="bg1"/>
              </a:solidFill>
            </a:endParaRPr>
          </a:p>
          <a:p>
            <a:pPr algn="ctr"/>
            <a:r>
              <a:rPr lang="pl-PL" sz="2000" dirty="0">
                <a:solidFill>
                  <a:srgbClr val="3999C9"/>
                </a:solidFill>
                <a:hlinkClick r:id="rId4">
                  <a:extLst>
                    <a:ext uri="{A12FA001-AC4F-418D-AE19-62706E023703}">
                      <ahyp:hlinkClr xmlns:ahyp="http://schemas.microsoft.com/office/drawing/2018/hyperlinkcolor" val="tx"/>
                    </a:ext>
                  </a:extLst>
                </a:hlinkClick>
              </a:rPr>
              <a:t>ilona.paweloszek@pcz.pl</a:t>
            </a:r>
            <a:r>
              <a:rPr lang="pl-PL" sz="2000" dirty="0">
                <a:solidFill>
                  <a:srgbClr val="3999C9"/>
                </a:solidFill>
              </a:rPr>
              <a:t> </a:t>
            </a:r>
          </a:p>
        </p:txBody>
      </p:sp>
      <p:cxnSp>
        <p:nvCxnSpPr>
          <p:cNvPr id="7" name="Straight Connector 6">
            <a:extLst>
              <a:ext uri="{FF2B5EF4-FFF2-40B4-BE49-F238E27FC236}">
                <a16:creationId xmlns:a16="http://schemas.microsoft.com/office/drawing/2014/main" id="{252BF541-4B66-CAE4-0879-BCC180EE1940}"/>
              </a:ext>
            </a:extLst>
          </p:cNvPr>
          <p:cNvCxnSpPr>
            <a:cxnSpLocks/>
          </p:cNvCxnSpPr>
          <p:nvPr/>
        </p:nvCxnSpPr>
        <p:spPr>
          <a:xfrm>
            <a:off x="8121534" y="1716020"/>
            <a:ext cx="0" cy="330314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A47589-5E8F-D811-57E6-083DEC69B855}"/>
              </a:ext>
            </a:extLst>
          </p:cNvPr>
          <p:cNvSpPr txBox="1"/>
          <p:nvPr/>
        </p:nvSpPr>
        <p:spPr>
          <a:xfrm>
            <a:off x="1856166" y="3337569"/>
            <a:ext cx="4737139" cy="1077218"/>
          </a:xfrm>
          <a:prstGeom prst="rect">
            <a:avLst/>
          </a:prstGeom>
          <a:solidFill>
            <a:srgbClr val="00295B"/>
          </a:solidFill>
        </p:spPr>
        <p:txBody>
          <a:bodyPr wrap="square" rtlCol="0">
            <a:spAutoFit/>
          </a:bodyPr>
          <a:lstStyle/>
          <a:p>
            <a:pPr algn="ctr"/>
            <a:r>
              <a:rPr lang="en-US" sz="3100" dirty="0">
                <a:solidFill>
                  <a:schemeClr val="bg1"/>
                </a:solidFill>
              </a:rPr>
              <a:t>Developers empowered, </a:t>
            </a:r>
            <a:br>
              <a:rPr lang="pl-PL" sz="3100" dirty="0">
                <a:solidFill>
                  <a:schemeClr val="bg1"/>
                </a:solidFill>
              </a:rPr>
            </a:br>
            <a:r>
              <a:rPr lang="en-US" sz="3100" dirty="0">
                <a:solidFill>
                  <a:schemeClr val="bg1"/>
                </a:solidFill>
              </a:rPr>
              <a:t>not replaced… yet.</a:t>
            </a:r>
          </a:p>
        </p:txBody>
      </p:sp>
    </p:spTree>
    <p:extLst>
      <p:ext uri="{BB962C8B-B14F-4D97-AF65-F5344CB8AC3E}">
        <p14:creationId xmlns:p14="http://schemas.microsoft.com/office/powerpoint/2010/main" val="161244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04220-67E3-E755-4173-F8A0CD4824B7}"/>
              </a:ext>
            </a:extLst>
          </p:cNvPr>
          <p:cNvSpPr>
            <a:spLocks noGrp="1"/>
          </p:cNvSpPr>
          <p:nvPr>
            <p:ph type="title"/>
          </p:nvPr>
        </p:nvSpPr>
        <p:spPr/>
        <p:txBody>
          <a:bodyPr/>
          <a:lstStyle/>
          <a:p>
            <a:r>
              <a:rPr lang="en-US" noProof="0" dirty="0"/>
              <a:t>Research questions</a:t>
            </a:r>
          </a:p>
        </p:txBody>
      </p:sp>
      <p:sp>
        <p:nvSpPr>
          <p:cNvPr id="3" name="Text Placeholder 2">
            <a:extLst>
              <a:ext uri="{FF2B5EF4-FFF2-40B4-BE49-F238E27FC236}">
                <a16:creationId xmlns:a16="http://schemas.microsoft.com/office/drawing/2014/main" id="{661CD7EE-9E12-B7CB-9781-C079F230A02A}"/>
              </a:ext>
            </a:extLst>
          </p:cNvPr>
          <p:cNvSpPr>
            <a:spLocks noGrp="1"/>
          </p:cNvSpPr>
          <p:nvPr>
            <p:ph type="body" idx="1"/>
          </p:nvPr>
        </p:nvSpPr>
        <p:spPr>
          <a:xfrm>
            <a:off x="838199" y="1771047"/>
            <a:ext cx="10643171" cy="4351338"/>
          </a:xfrm>
        </p:spPr>
        <p:txBody>
          <a:bodyPr/>
          <a:lstStyle/>
          <a:p>
            <a:pPr marL="984250" indent="-984250">
              <a:buNone/>
            </a:pPr>
            <a:r>
              <a:rPr lang="en-US" noProof="0" dirty="0"/>
              <a:t>RQ1 – Relationship between developer profiles and perceived usefulness.</a:t>
            </a:r>
            <a:endParaRPr lang="pl-PL" noProof="0" dirty="0"/>
          </a:p>
          <a:p>
            <a:pPr marL="984250" indent="-984250">
              <a:buNone/>
            </a:pPr>
            <a:r>
              <a:rPr lang="en-US" noProof="0" dirty="0"/>
              <a:t>RQ2 – Which aspects of work are most supported by GenAI.</a:t>
            </a:r>
            <a:endParaRPr lang="pl-PL" noProof="0" dirty="0"/>
          </a:p>
          <a:p>
            <a:pPr marL="984250" indent="-984250">
              <a:buNone/>
            </a:pPr>
            <a:r>
              <a:rPr lang="en-US" noProof="0" dirty="0"/>
              <a:t>RQ3 – Job insecurity</a:t>
            </a:r>
            <a:r>
              <a:rPr lang="pl-PL" noProof="0" dirty="0"/>
              <a:t> and </a:t>
            </a:r>
            <a:r>
              <a:rPr lang="pl-PL" noProof="0" dirty="0" err="1"/>
              <a:t>productivity</a:t>
            </a:r>
            <a:r>
              <a:rPr lang="pl-PL" noProof="0" dirty="0"/>
              <a:t> </a:t>
            </a:r>
            <a:r>
              <a:rPr lang="pl-PL" noProof="0" dirty="0" err="1"/>
              <a:t>expectations</a:t>
            </a:r>
            <a:r>
              <a:rPr lang="en-US" noProof="0" dirty="0"/>
              <a:t> linked to GenAI adoption.</a:t>
            </a:r>
            <a:endParaRPr lang="pl-PL" noProof="0" dirty="0"/>
          </a:p>
          <a:p>
            <a:pPr marL="984250" indent="-984250">
              <a:buNone/>
            </a:pPr>
            <a:r>
              <a:rPr lang="en-US" noProof="0" dirty="0"/>
              <a:t>RQ4 – Role of </a:t>
            </a:r>
            <a:r>
              <a:rPr lang="en-US" noProof="0" dirty="0" err="1"/>
              <a:t>organisational</a:t>
            </a:r>
            <a:r>
              <a:rPr lang="en-US" noProof="0" dirty="0"/>
              <a:t> support.</a:t>
            </a:r>
            <a:endParaRPr lang="pl-PL" noProof="0" dirty="0"/>
          </a:p>
          <a:p>
            <a:pPr marL="984250" indent="-984250">
              <a:buNone/>
            </a:pPr>
            <a:r>
              <a:rPr lang="en-US" noProof="0" dirty="0"/>
              <a:t>RQ5 – Commonly reported challenges.</a:t>
            </a:r>
          </a:p>
        </p:txBody>
      </p:sp>
    </p:spTree>
    <p:extLst>
      <p:ext uri="{BB962C8B-B14F-4D97-AF65-F5344CB8AC3E}">
        <p14:creationId xmlns:p14="http://schemas.microsoft.com/office/powerpoint/2010/main" val="1119112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8BB19-41A5-BD8D-A3BD-39BF03346752}"/>
              </a:ext>
            </a:extLst>
          </p:cNvPr>
          <p:cNvSpPr>
            <a:spLocks noGrp="1"/>
          </p:cNvSpPr>
          <p:nvPr>
            <p:ph type="title"/>
          </p:nvPr>
        </p:nvSpPr>
        <p:spPr/>
        <p:txBody>
          <a:bodyPr/>
          <a:lstStyle/>
          <a:p>
            <a:r>
              <a:rPr lang="en-US" dirty="0"/>
              <a:t>Methodology</a:t>
            </a:r>
          </a:p>
        </p:txBody>
      </p:sp>
      <p:sp>
        <p:nvSpPr>
          <p:cNvPr id="3" name="Text Placeholder 2">
            <a:extLst>
              <a:ext uri="{FF2B5EF4-FFF2-40B4-BE49-F238E27FC236}">
                <a16:creationId xmlns:a16="http://schemas.microsoft.com/office/drawing/2014/main" id="{AAE328A6-E3CB-E049-4C25-D08E2293B841}"/>
              </a:ext>
            </a:extLst>
          </p:cNvPr>
          <p:cNvSpPr>
            <a:spLocks noGrp="1"/>
          </p:cNvSpPr>
          <p:nvPr>
            <p:ph type="body" idx="1"/>
          </p:nvPr>
        </p:nvSpPr>
        <p:spPr/>
        <p:txBody>
          <a:bodyPr/>
          <a:lstStyle/>
          <a:p>
            <a:pPr>
              <a:buSzPct val="100000"/>
            </a:pPr>
            <a:r>
              <a:rPr lang="en-US" dirty="0"/>
              <a:t>Online survey (Polish/English), Jan–Mar 2025.</a:t>
            </a:r>
          </a:p>
          <a:p>
            <a:pPr>
              <a:buSzPct val="100000"/>
            </a:pPr>
            <a:r>
              <a:rPr lang="en-US" dirty="0"/>
              <a:t>N = 62 software professionals.</a:t>
            </a:r>
          </a:p>
          <a:p>
            <a:pPr>
              <a:buSzPct val="100000"/>
            </a:pPr>
            <a:r>
              <a:rPr lang="en-US" dirty="0"/>
              <a:t>Mixed methods:</a:t>
            </a:r>
            <a:endParaRPr lang="pl-PL" dirty="0"/>
          </a:p>
          <a:p>
            <a:pPr lvl="1">
              <a:buSzPct val="100000"/>
            </a:pPr>
            <a:r>
              <a:rPr lang="en-US" dirty="0"/>
              <a:t>Quantitative — descriptive stats, Kruskal–Wallis + Dunn tests.</a:t>
            </a:r>
            <a:endParaRPr lang="pl-PL" dirty="0"/>
          </a:p>
          <a:p>
            <a:pPr lvl="1">
              <a:buSzPct val="100000"/>
            </a:pPr>
            <a:r>
              <a:rPr lang="en-US" dirty="0"/>
              <a:t>Qualitative — thematic analysis of open-ended responses.</a:t>
            </a:r>
          </a:p>
          <a:p>
            <a:endParaRPr lang="en-US" dirty="0"/>
          </a:p>
        </p:txBody>
      </p:sp>
    </p:spTree>
    <p:extLst>
      <p:ext uri="{BB962C8B-B14F-4D97-AF65-F5344CB8AC3E}">
        <p14:creationId xmlns:p14="http://schemas.microsoft.com/office/powerpoint/2010/main" val="3558987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216E-34F3-844A-4731-299D18D95505}"/>
              </a:ext>
            </a:extLst>
          </p:cNvPr>
          <p:cNvSpPr>
            <a:spLocks noGrp="1"/>
          </p:cNvSpPr>
          <p:nvPr>
            <p:ph type="title"/>
          </p:nvPr>
        </p:nvSpPr>
        <p:spPr/>
        <p:txBody>
          <a:bodyPr/>
          <a:lstStyle/>
          <a:p>
            <a:r>
              <a:rPr lang="en-US" dirty="0"/>
              <a:t>Respondent Profile</a:t>
            </a:r>
          </a:p>
        </p:txBody>
      </p:sp>
      <p:sp>
        <p:nvSpPr>
          <p:cNvPr id="3" name="Text Placeholder 2">
            <a:extLst>
              <a:ext uri="{FF2B5EF4-FFF2-40B4-BE49-F238E27FC236}">
                <a16:creationId xmlns:a16="http://schemas.microsoft.com/office/drawing/2014/main" id="{F43C0BF3-8016-74D2-C511-46319AFC1D70}"/>
              </a:ext>
            </a:extLst>
          </p:cNvPr>
          <p:cNvSpPr>
            <a:spLocks noGrp="1"/>
          </p:cNvSpPr>
          <p:nvPr>
            <p:ph type="body" idx="1"/>
          </p:nvPr>
        </p:nvSpPr>
        <p:spPr>
          <a:xfrm>
            <a:off x="615779" y="1850339"/>
            <a:ext cx="4010591" cy="3468010"/>
          </a:xfrm>
        </p:spPr>
        <p:txBody>
          <a:bodyPr>
            <a:normAutofit/>
          </a:bodyPr>
          <a:lstStyle/>
          <a:p>
            <a:r>
              <a:rPr lang="en-US" sz="2400" dirty="0"/>
              <a:t>Largest age group: 45–54 years.</a:t>
            </a:r>
          </a:p>
          <a:p>
            <a:r>
              <a:rPr lang="en-US" sz="2400" dirty="0"/>
              <a:t>GenAI use: 16 advanced, 23 intermediate, 19 basic, 4 non-users.</a:t>
            </a:r>
          </a:p>
          <a:p>
            <a:r>
              <a:rPr lang="en-US" sz="2400" dirty="0"/>
              <a:t>Majority: senior/lead developers.</a:t>
            </a:r>
            <a:br>
              <a:rPr lang="en-US" sz="2400" dirty="0"/>
            </a:br>
            <a:endParaRPr lang="en-US" sz="2400" dirty="0"/>
          </a:p>
        </p:txBody>
      </p:sp>
      <p:pic>
        <p:nvPicPr>
          <p:cNvPr id="4" name="Obraz 2">
            <a:extLst>
              <a:ext uri="{FF2B5EF4-FFF2-40B4-BE49-F238E27FC236}">
                <a16:creationId xmlns:a16="http://schemas.microsoft.com/office/drawing/2014/main" id="{2C73D4C7-13B4-D465-A101-4841F09FFEFD}"/>
              </a:ext>
            </a:extLst>
          </p:cNvPr>
          <p:cNvPicPr>
            <a:picLocks noChangeAspect="1"/>
          </p:cNvPicPr>
          <p:nvPr/>
        </p:nvPicPr>
        <p:blipFill>
          <a:blip r:embed="rId3"/>
          <a:stretch>
            <a:fillRect/>
          </a:stretch>
        </p:blipFill>
        <p:spPr>
          <a:xfrm>
            <a:off x="4450131" y="2040100"/>
            <a:ext cx="7468490" cy="2986629"/>
          </a:xfrm>
          <a:prstGeom prst="rect">
            <a:avLst/>
          </a:prstGeom>
        </p:spPr>
      </p:pic>
    </p:spTree>
    <p:extLst>
      <p:ext uri="{BB962C8B-B14F-4D97-AF65-F5344CB8AC3E}">
        <p14:creationId xmlns:p14="http://schemas.microsoft.com/office/powerpoint/2010/main" val="3129443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F5929-0083-4937-FB63-95ADB30096E6}"/>
              </a:ext>
            </a:extLst>
          </p:cNvPr>
          <p:cNvSpPr>
            <a:spLocks noGrp="1"/>
          </p:cNvSpPr>
          <p:nvPr>
            <p:ph type="title"/>
          </p:nvPr>
        </p:nvSpPr>
        <p:spPr>
          <a:xfrm>
            <a:off x="523504" y="293456"/>
            <a:ext cx="10515600" cy="1325563"/>
          </a:xfrm>
        </p:spPr>
        <p:txBody>
          <a:bodyPr/>
          <a:lstStyle/>
          <a:p>
            <a:r>
              <a:rPr lang="en-US" dirty="0"/>
              <a:t>Current Positions of Respondents</a:t>
            </a:r>
          </a:p>
        </p:txBody>
      </p:sp>
      <p:sp>
        <p:nvSpPr>
          <p:cNvPr id="3" name="Text Placeholder 2">
            <a:extLst>
              <a:ext uri="{FF2B5EF4-FFF2-40B4-BE49-F238E27FC236}">
                <a16:creationId xmlns:a16="http://schemas.microsoft.com/office/drawing/2014/main" id="{769BD75D-B573-B41C-66EE-8A682CDAB906}"/>
              </a:ext>
            </a:extLst>
          </p:cNvPr>
          <p:cNvSpPr>
            <a:spLocks noGrp="1"/>
          </p:cNvSpPr>
          <p:nvPr>
            <p:ph type="body" idx="1"/>
          </p:nvPr>
        </p:nvSpPr>
        <p:spPr>
          <a:xfrm>
            <a:off x="136670" y="1619019"/>
            <a:ext cx="4183613" cy="4351338"/>
          </a:xfrm>
        </p:spPr>
        <p:txBody>
          <a:bodyPr>
            <a:normAutofit/>
          </a:bodyPr>
          <a:lstStyle/>
          <a:p>
            <a:pPr indent="-190500">
              <a:buSzPct val="100000"/>
            </a:pPr>
            <a:r>
              <a:rPr lang="en-US" sz="2000" dirty="0"/>
              <a:t>Wide variety of roles — from senior developers to academic teachers, scientists, and freelancers.</a:t>
            </a:r>
          </a:p>
          <a:p>
            <a:pPr indent="-190500">
              <a:buSzPct val="100000"/>
            </a:pPr>
            <a:r>
              <a:rPr lang="en-US" sz="2000" dirty="0"/>
              <a:t>Largest groups:</a:t>
            </a:r>
            <a:endParaRPr lang="pl-PL" sz="2000" dirty="0"/>
          </a:p>
          <a:p>
            <a:pPr marL="719138" lvl="1" indent="-260350">
              <a:buSzPct val="100000"/>
            </a:pPr>
            <a:r>
              <a:rPr lang="en-US" sz="1800" dirty="0"/>
              <a:t>Senior Developers (14)</a:t>
            </a:r>
            <a:endParaRPr lang="pl-PL" sz="1800" dirty="0"/>
          </a:p>
          <a:p>
            <a:pPr marL="719138" lvl="1" indent="-260350">
              <a:buSzPct val="100000"/>
            </a:pPr>
            <a:r>
              <a:rPr lang="en-US" sz="1800" dirty="0"/>
              <a:t>Lead Developers/Architects (10)</a:t>
            </a:r>
            <a:endParaRPr lang="pl-PL" sz="1800" dirty="0"/>
          </a:p>
          <a:p>
            <a:pPr marL="719138" lvl="1" indent="-260350">
              <a:buSzPct val="100000"/>
            </a:pPr>
            <a:r>
              <a:rPr lang="en-US" sz="1800" dirty="0"/>
              <a:t>Mid-level Developers (7)</a:t>
            </a:r>
            <a:endParaRPr lang="pl-PL" sz="1800" dirty="0"/>
          </a:p>
          <a:p>
            <a:pPr marL="719138" lvl="1" indent="-260350">
              <a:buSzPct val="100000"/>
            </a:pPr>
            <a:r>
              <a:rPr lang="en-US" sz="1800" dirty="0"/>
              <a:t>Junior Developers (6)</a:t>
            </a:r>
          </a:p>
          <a:p>
            <a:pPr indent="-190500">
              <a:buSzPct val="100000"/>
            </a:pPr>
            <a:r>
              <a:rPr lang="en-US" sz="2000" dirty="0"/>
              <a:t>High fragmentation prevented statistical analysis by role.</a:t>
            </a:r>
          </a:p>
          <a:p>
            <a:endParaRPr lang="en-US" sz="2000" dirty="0"/>
          </a:p>
        </p:txBody>
      </p:sp>
      <p:pic>
        <p:nvPicPr>
          <p:cNvPr id="5" name="Picture 4">
            <a:extLst>
              <a:ext uri="{FF2B5EF4-FFF2-40B4-BE49-F238E27FC236}">
                <a16:creationId xmlns:a16="http://schemas.microsoft.com/office/drawing/2014/main" id="{D3F05222-5481-12A5-263E-C8DEF43FB653}"/>
              </a:ext>
            </a:extLst>
          </p:cNvPr>
          <p:cNvPicPr>
            <a:picLocks noChangeAspect="1"/>
          </p:cNvPicPr>
          <p:nvPr/>
        </p:nvPicPr>
        <p:blipFill>
          <a:blip r:embed="rId3"/>
          <a:srcRect t="5294" r="2712" b="-520"/>
          <a:stretch/>
        </p:blipFill>
        <p:spPr>
          <a:xfrm>
            <a:off x="4214212" y="1466675"/>
            <a:ext cx="7977788" cy="4656026"/>
          </a:xfrm>
          <a:prstGeom prst="rect">
            <a:avLst/>
          </a:prstGeom>
        </p:spPr>
      </p:pic>
    </p:spTree>
    <p:extLst>
      <p:ext uri="{BB962C8B-B14F-4D97-AF65-F5344CB8AC3E}">
        <p14:creationId xmlns:p14="http://schemas.microsoft.com/office/powerpoint/2010/main" val="168731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64595-0B38-3950-1D52-BB1C24191B0B}"/>
              </a:ext>
            </a:extLst>
          </p:cNvPr>
          <p:cNvSpPr>
            <a:spLocks noGrp="1"/>
          </p:cNvSpPr>
          <p:nvPr>
            <p:ph type="title"/>
          </p:nvPr>
        </p:nvSpPr>
        <p:spPr>
          <a:xfrm>
            <a:off x="882684" y="592489"/>
            <a:ext cx="5982730" cy="1325563"/>
          </a:xfrm>
        </p:spPr>
        <p:txBody>
          <a:bodyPr>
            <a:normAutofit fontScale="90000"/>
          </a:bodyPr>
          <a:lstStyle/>
          <a:p>
            <a:r>
              <a:rPr lang="en-US" dirty="0"/>
              <a:t>RQ1: Perceived Usefulness </a:t>
            </a:r>
            <a:br>
              <a:rPr lang="pl-PL" dirty="0"/>
            </a:br>
            <a:r>
              <a:rPr lang="en-US" dirty="0"/>
              <a:t>by AI Usage Level (Part 1)</a:t>
            </a:r>
            <a:br>
              <a:rPr lang="en-US" dirty="0"/>
            </a:br>
            <a:endParaRPr lang="en-US" dirty="0"/>
          </a:p>
        </p:txBody>
      </p:sp>
      <p:sp>
        <p:nvSpPr>
          <p:cNvPr id="3" name="Text Placeholder 2">
            <a:extLst>
              <a:ext uri="{FF2B5EF4-FFF2-40B4-BE49-F238E27FC236}">
                <a16:creationId xmlns:a16="http://schemas.microsoft.com/office/drawing/2014/main" id="{B7F5253E-53BC-D1FF-4FA3-D30BE3FACBCD}"/>
              </a:ext>
            </a:extLst>
          </p:cNvPr>
          <p:cNvSpPr>
            <a:spLocks noGrp="1"/>
          </p:cNvSpPr>
          <p:nvPr>
            <p:ph type="body" idx="1"/>
          </p:nvPr>
        </p:nvSpPr>
        <p:spPr>
          <a:xfrm>
            <a:off x="798659" y="2052178"/>
            <a:ext cx="6630224" cy="4351338"/>
          </a:xfrm>
        </p:spPr>
        <p:txBody>
          <a:bodyPr/>
          <a:lstStyle/>
          <a:p>
            <a:pPr>
              <a:buSzPct val="100000"/>
            </a:pPr>
            <a:r>
              <a:rPr lang="en-US" dirty="0"/>
              <a:t>Dimensions with significant differences:</a:t>
            </a:r>
            <a:br>
              <a:rPr lang="en-US" dirty="0"/>
            </a:br>
            <a:r>
              <a:rPr lang="pl-PL" dirty="0"/>
              <a:t>-</a:t>
            </a:r>
            <a:r>
              <a:rPr lang="en-US" dirty="0"/>
              <a:t> Routine tasks</a:t>
            </a:r>
            <a:br>
              <a:rPr lang="en-US" dirty="0"/>
            </a:br>
            <a:r>
              <a:rPr lang="pl-PL" dirty="0"/>
              <a:t>-</a:t>
            </a:r>
            <a:r>
              <a:rPr lang="en-US" dirty="0"/>
              <a:t> Solve technical problems</a:t>
            </a:r>
          </a:p>
          <a:p>
            <a:pPr>
              <a:buSzPct val="100000"/>
            </a:pPr>
            <a:r>
              <a:rPr lang="en-US" dirty="0"/>
              <a:t>Clear upward trend from non-users → advanced users.</a:t>
            </a:r>
            <a:br>
              <a:rPr lang="en-US" dirty="0"/>
            </a:br>
            <a:endParaRPr lang="en-US" dirty="0"/>
          </a:p>
        </p:txBody>
      </p:sp>
      <p:pic>
        <p:nvPicPr>
          <p:cNvPr id="4" name="Obraz 5">
            <a:extLst>
              <a:ext uri="{FF2B5EF4-FFF2-40B4-BE49-F238E27FC236}">
                <a16:creationId xmlns:a16="http://schemas.microsoft.com/office/drawing/2014/main" id="{F21D2582-F8C2-41F4-8DAC-E7B2213B7D11}"/>
              </a:ext>
            </a:extLst>
          </p:cNvPr>
          <p:cNvPicPr>
            <a:picLocks noChangeAspect="1"/>
          </p:cNvPicPr>
          <p:nvPr/>
        </p:nvPicPr>
        <p:blipFill rotWithShape="1">
          <a:blip r:embed="rId3"/>
          <a:srcRect t="8581" r="45549"/>
          <a:stretch/>
        </p:blipFill>
        <p:spPr bwMode="auto">
          <a:xfrm>
            <a:off x="7636476" y="92994"/>
            <a:ext cx="3973934" cy="66720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5341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raz 5">
            <a:extLst>
              <a:ext uri="{FF2B5EF4-FFF2-40B4-BE49-F238E27FC236}">
                <a16:creationId xmlns:a16="http://schemas.microsoft.com/office/drawing/2014/main" id="{8575DC51-66E3-7E7E-A5C6-08DCFB72DD2C}"/>
              </a:ext>
            </a:extLst>
          </p:cNvPr>
          <p:cNvPicPr>
            <a:picLocks noChangeAspect="1"/>
          </p:cNvPicPr>
          <p:nvPr/>
        </p:nvPicPr>
        <p:blipFill rotWithShape="1">
          <a:blip r:embed="rId3"/>
          <a:srcRect t="8581" r="45549"/>
          <a:stretch/>
        </p:blipFill>
        <p:spPr bwMode="auto">
          <a:xfrm>
            <a:off x="6870518" y="99572"/>
            <a:ext cx="3973934" cy="6672012"/>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5517595F-8289-F456-16FC-4BF79E0F127A}"/>
              </a:ext>
            </a:extLst>
          </p:cNvPr>
          <p:cNvSpPr>
            <a:spLocks noGrp="1"/>
          </p:cNvSpPr>
          <p:nvPr>
            <p:ph type="title"/>
          </p:nvPr>
        </p:nvSpPr>
        <p:spPr/>
        <p:txBody>
          <a:bodyPr>
            <a:normAutofit/>
          </a:bodyPr>
          <a:lstStyle/>
          <a:p>
            <a:r>
              <a:rPr lang="en-US" dirty="0"/>
              <a:t>RQ1: Perceived Usefulness </a:t>
            </a:r>
            <a:br>
              <a:rPr lang="pl-PL" dirty="0"/>
            </a:br>
            <a:r>
              <a:rPr lang="en-US" dirty="0"/>
              <a:t>by AI Usage Level (Part 2)</a:t>
            </a:r>
          </a:p>
        </p:txBody>
      </p:sp>
      <p:sp>
        <p:nvSpPr>
          <p:cNvPr id="3" name="Text Placeholder 2">
            <a:extLst>
              <a:ext uri="{FF2B5EF4-FFF2-40B4-BE49-F238E27FC236}">
                <a16:creationId xmlns:a16="http://schemas.microsoft.com/office/drawing/2014/main" id="{2B19B8EE-7837-D659-AA4D-7BB0CE75BEC4}"/>
              </a:ext>
            </a:extLst>
          </p:cNvPr>
          <p:cNvSpPr>
            <a:spLocks noGrp="1"/>
          </p:cNvSpPr>
          <p:nvPr>
            <p:ph type="body" idx="1"/>
          </p:nvPr>
        </p:nvSpPr>
        <p:spPr>
          <a:xfrm>
            <a:off x="838200" y="1825625"/>
            <a:ext cx="5257800" cy="4351338"/>
          </a:xfrm>
        </p:spPr>
        <p:txBody>
          <a:bodyPr/>
          <a:lstStyle/>
          <a:p>
            <a:pPr>
              <a:buSzPct val="100000"/>
            </a:pPr>
            <a:r>
              <a:rPr lang="en-US" dirty="0"/>
              <a:t>Dimensions with more variation:</a:t>
            </a:r>
            <a:br>
              <a:rPr lang="en-US" dirty="0"/>
            </a:br>
            <a:r>
              <a:rPr lang="pl-PL" dirty="0"/>
              <a:t>-</a:t>
            </a:r>
            <a:r>
              <a:rPr lang="en-US" dirty="0"/>
              <a:t> Code quality</a:t>
            </a:r>
            <a:br>
              <a:rPr lang="en-US" dirty="0"/>
            </a:br>
            <a:r>
              <a:rPr lang="pl-PL" dirty="0"/>
              <a:t>-</a:t>
            </a:r>
            <a:r>
              <a:rPr lang="en-US" dirty="0"/>
              <a:t> Creative focus</a:t>
            </a:r>
          </a:p>
          <a:p>
            <a:pPr>
              <a:buSzPct val="100000"/>
            </a:pPr>
            <a:r>
              <a:rPr lang="en-US" dirty="0"/>
              <a:t>Advanced users still rate higher, but variation is greater.</a:t>
            </a:r>
            <a:br>
              <a:rPr lang="en-US" dirty="0"/>
            </a:br>
            <a:endParaRPr lang="en-US" dirty="0"/>
          </a:p>
        </p:txBody>
      </p:sp>
      <p:pic>
        <p:nvPicPr>
          <p:cNvPr id="4" name="Obraz 5">
            <a:extLst>
              <a:ext uri="{FF2B5EF4-FFF2-40B4-BE49-F238E27FC236}">
                <a16:creationId xmlns:a16="http://schemas.microsoft.com/office/drawing/2014/main" id="{474F6B58-C538-99CA-69E9-FED70271E226}"/>
              </a:ext>
            </a:extLst>
          </p:cNvPr>
          <p:cNvPicPr>
            <a:picLocks noChangeAspect="1"/>
          </p:cNvPicPr>
          <p:nvPr/>
        </p:nvPicPr>
        <p:blipFill rotWithShape="1">
          <a:blip r:embed="rId3"/>
          <a:srcRect l="52635" t="7299"/>
          <a:stretch/>
        </p:blipFill>
        <p:spPr bwMode="auto">
          <a:xfrm>
            <a:off x="7473366" y="0"/>
            <a:ext cx="3459891" cy="67715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459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0863-66F7-09BB-389B-0EB740DC0124}"/>
              </a:ext>
            </a:extLst>
          </p:cNvPr>
          <p:cNvSpPr>
            <a:spLocks noGrp="1"/>
          </p:cNvSpPr>
          <p:nvPr>
            <p:ph type="title"/>
          </p:nvPr>
        </p:nvSpPr>
        <p:spPr>
          <a:xfrm>
            <a:off x="838200" y="267733"/>
            <a:ext cx="10515600" cy="1325563"/>
          </a:xfrm>
        </p:spPr>
        <p:txBody>
          <a:bodyPr/>
          <a:lstStyle/>
          <a:p>
            <a:r>
              <a:rPr lang="en-US" dirty="0"/>
              <a:t>Does GenAI reduce the need for in-depth technical knowledge?</a:t>
            </a:r>
          </a:p>
        </p:txBody>
      </p:sp>
      <p:sp>
        <p:nvSpPr>
          <p:cNvPr id="3" name="Text Placeholder 2">
            <a:extLst>
              <a:ext uri="{FF2B5EF4-FFF2-40B4-BE49-F238E27FC236}">
                <a16:creationId xmlns:a16="http://schemas.microsoft.com/office/drawing/2014/main" id="{B253D5CB-619D-CD8B-235E-0CFE31B80B16}"/>
              </a:ext>
            </a:extLst>
          </p:cNvPr>
          <p:cNvSpPr>
            <a:spLocks noGrp="1"/>
          </p:cNvSpPr>
          <p:nvPr>
            <p:ph type="body" idx="1"/>
          </p:nvPr>
        </p:nvSpPr>
        <p:spPr>
          <a:xfrm>
            <a:off x="324639" y="2247915"/>
            <a:ext cx="2713645" cy="2854329"/>
          </a:xfrm>
        </p:spPr>
        <p:txBody>
          <a:bodyPr>
            <a:normAutofit/>
          </a:bodyPr>
          <a:lstStyle/>
          <a:p>
            <a:pPr marL="114300" indent="0">
              <a:buNone/>
            </a:pPr>
            <a:r>
              <a:rPr lang="en-US" sz="2400" dirty="0"/>
              <a:t>Opinions are divided — GenAI complements, but does not fully replace, in-depth technical knowledge.👉 </a:t>
            </a:r>
          </a:p>
          <a:p>
            <a:endParaRPr lang="en-US" sz="2400" dirty="0"/>
          </a:p>
        </p:txBody>
      </p:sp>
      <p:pic>
        <p:nvPicPr>
          <p:cNvPr id="5" name="Picture 4">
            <a:extLst>
              <a:ext uri="{FF2B5EF4-FFF2-40B4-BE49-F238E27FC236}">
                <a16:creationId xmlns:a16="http://schemas.microsoft.com/office/drawing/2014/main" id="{1043884D-E4B4-4557-5EF4-A77C2CD32F73}"/>
              </a:ext>
            </a:extLst>
          </p:cNvPr>
          <p:cNvPicPr>
            <a:picLocks noChangeAspect="1"/>
          </p:cNvPicPr>
          <p:nvPr/>
        </p:nvPicPr>
        <p:blipFill>
          <a:blip r:embed="rId3"/>
          <a:srcRect/>
          <a:stretch/>
        </p:blipFill>
        <p:spPr>
          <a:xfrm>
            <a:off x="3038284" y="1690688"/>
            <a:ext cx="9048006" cy="4389129"/>
          </a:xfrm>
          <a:prstGeom prst="rect">
            <a:avLst/>
          </a:prstGeom>
        </p:spPr>
      </p:pic>
    </p:spTree>
    <p:extLst>
      <p:ext uri="{BB962C8B-B14F-4D97-AF65-F5344CB8AC3E}">
        <p14:creationId xmlns:p14="http://schemas.microsoft.com/office/powerpoint/2010/main" val="137895876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3879</TotalTime>
  <Words>3023</Words>
  <Application>Microsoft Office PowerPoint</Application>
  <PresentationFormat>Panoramiczny</PresentationFormat>
  <Paragraphs>171</Paragraphs>
  <Slides>20</Slides>
  <Notes>20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20</vt:i4>
      </vt:variant>
    </vt:vector>
  </HeadingPairs>
  <TitlesOfParts>
    <vt:vector size="24" baseType="lpstr">
      <vt:lpstr>Calibri</vt:lpstr>
      <vt:lpstr>Helvetica Neue</vt:lpstr>
      <vt:lpstr>Arial</vt:lpstr>
      <vt:lpstr>Office Theme</vt:lpstr>
      <vt:lpstr>Benefits and Challenges of Generative AI in Software Development:  A Survey-Based Study</vt:lpstr>
      <vt:lpstr>Context &amp; Motivation</vt:lpstr>
      <vt:lpstr>Research questions</vt:lpstr>
      <vt:lpstr>Methodology</vt:lpstr>
      <vt:lpstr>Respondent Profile</vt:lpstr>
      <vt:lpstr>Current Positions of Respondents</vt:lpstr>
      <vt:lpstr>RQ1: Perceived Usefulness  by AI Usage Level (Part 1) </vt:lpstr>
      <vt:lpstr>RQ1: Perceived Usefulness  by AI Usage Level (Part 2)</vt:lpstr>
      <vt:lpstr>Does GenAI reduce the need for in-depth technical knowledge?</vt:lpstr>
      <vt:lpstr>RQ2: Usefulness Across  Development Stages</vt:lpstr>
      <vt:lpstr>RQ3: Job Loss Concerns</vt:lpstr>
      <vt:lpstr>RQ3: Job Loss Concerns </vt:lpstr>
      <vt:lpstr>RQ3: Productivity Expectations</vt:lpstr>
      <vt:lpstr>RQ3: Productivity Expectations</vt:lpstr>
      <vt:lpstr>RQ3: Productivity Expectations by Age Group</vt:lpstr>
      <vt:lpstr>RQ4: Organisational Support</vt:lpstr>
      <vt:lpstr>RQ5 – Developer Perspectives</vt:lpstr>
      <vt:lpstr>Practical Implications</vt:lpstr>
      <vt:lpstr>Limitations &amp; Future Work</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paper</dc:title>
  <dc:creator>44749</dc:creator>
  <cp:lastModifiedBy>ThinkPad</cp:lastModifiedBy>
  <cp:revision>57</cp:revision>
  <dcterms:created xsi:type="dcterms:W3CDTF">2022-11-23T14:10:22Z</dcterms:created>
  <dcterms:modified xsi:type="dcterms:W3CDTF">2025-09-03T19:38:52Z</dcterms:modified>
</cp:coreProperties>
</file>